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61" r:id="rId5"/>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754"/>
    <a:srgbClr val="D74520"/>
    <a:srgbClr val="5771A1"/>
    <a:srgbClr val="DE6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4717" autoAdjust="0"/>
  </p:normalViewPr>
  <p:slideViewPr>
    <p:cSldViewPr snapToObjects="1">
      <p:cViewPr>
        <p:scale>
          <a:sx n="20" d="100"/>
          <a:sy n="20" d="100"/>
        </p:scale>
        <p:origin x="870" y="-510"/>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8/21/2022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90E7CA6F-884E-634E-A75A-572F483F8848}" type="datetime1">
              <a:rPr lang="en-US"/>
              <a:pPr>
                <a:defRPr/>
              </a:pPr>
              <a:t>8/21/2022</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1B9D8FB5-0612-A746-80CF-DDCC9E0BE654}" type="datetime1">
              <a:rPr lang="en-US"/>
              <a:pPr>
                <a:defRPr/>
              </a:pPr>
              <a:t>8/21/2022</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DE4A1045-DEEA-8946-B37B-F877AEF129FC}" type="datetime1">
              <a:rPr lang="en-US"/>
              <a:pPr>
                <a:defRPr/>
              </a:pPr>
              <a:t>8/21/2022</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85F8FCF0-B109-4E41-830D-87865EE91AB8}" type="datetime1">
              <a:rPr lang="en-US"/>
              <a:pPr>
                <a:defRPr/>
              </a:pPr>
              <a:t>8/21/2022</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E7C552A1-6EB6-214B-B59F-414060EFC9BA}" type="datetime1">
              <a:rPr lang="en-US"/>
              <a:pPr>
                <a:defRPr/>
              </a:pPr>
              <a:t>8/21/2022</a:t>
            </a:fld>
            <a:endParaRPr lang="en-US"/>
          </a:p>
        </p:txBody>
      </p:sp>
      <p:sp>
        <p:nvSpPr>
          <p:cNvPr id="8"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4122401C-AAEC-224B-B0FC-7E890D4BAFD9}" type="datetime1">
              <a:rPr lang="en-US"/>
              <a:pPr>
                <a:defRPr/>
              </a:pPr>
              <a:t>8/21/2022</a:t>
            </a:fld>
            <a:endParaRPr lang="en-US"/>
          </a:p>
        </p:txBody>
      </p:sp>
      <p:sp>
        <p:nvSpPr>
          <p:cNvPr id="4"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556E7D08-D5EF-6242-865A-CE48CC4D2D04}" type="datetime1">
              <a:rPr lang="en-US"/>
              <a:pPr>
                <a:defRPr/>
              </a:pPr>
              <a:t>8/21/2022</a:t>
            </a:fld>
            <a:endParaRPr lang="en-US"/>
          </a:p>
        </p:txBody>
      </p:sp>
      <p:sp>
        <p:nvSpPr>
          <p:cNvPr id="3"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0B1F0F8D-0D4A-614C-B06A-DCF9395ADB14}" type="datetime1">
              <a:rPr lang="en-US"/>
              <a:pPr>
                <a:defRPr/>
              </a:pPr>
              <a:t>8/21/2022</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a:prstGeom prst="rect">
            <a:avLst/>
          </a:prstGeo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Click icon to add picture</a:t>
            </a:r>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FE30288A-D7A5-0941-93D1-D21B196E9A39}" type="datetime1">
              <a:rPr lang="en-US"/>
              <a:pPr>
                <a:defRPr/>
              </a:pPr>
              <a:t>8/21/2022</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2193925" rtl="0" eaLnBrk="1" fontAlgn="base" hangingPunct="1">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1" fontAlgn="base" hangingPunct="1">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1" fontAlgn="base" hangingPunct="1">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6400" indent="-1096963" algn="l" defTabSz="2193925" rtl="0" eaLnBrk="1" fontAlgn="base" hangingPunct="1">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80325"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74250"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52">
            <a:extLst>
              <a:ext uri="{FF2B5EF4-FFF2-40B4-BE49-F238E27FC236}">
                <a16:creationId xmlns:a16="http://schemas.microsoft.com/office/drawing/2014/main" id="{F973775D-7330-4294-B3CE-D8C67B33D479}"/>
              </a:ext>
            </a:extLst>
          </p:cNvPr>
          <p:cNvSpPr>
            <a:spLocks noChangeArrowheads="1"/>
          </p:cNvSpPr>
          <p:nvPr/>
        </p:nvSpPr>
        <p:spPr bwMode="auto">
          <a:xfrm>
            <a:off x="11772900" y="21510934"/>
            <a:ext cx="9829800" cy="1041686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tr-TR" sz="4000" b="1" u="sng" dirty="0">
                <a:solidFill>
                  <a:schemeClr val="tx2"/>
                </a:solidFill>
              </a:rPr>
              <a:t>METHODS</a:t>
            </a:r>
          </a:p>
          <a:p>
            <a:endParaRPr lang="tr-TR" sz="2800" dirty="0">
              <a:latin typeface="Georgia" charset="0"/>
            </a:endParaRPr>
          </a:p>
          <a:p>
            <a:r>
              <a:rPr lang="tr-TR" sz="2800" b="1" dirty="0">
                <a:latin typeface="Georgia" charset="0"/>
              </a:rPr>
              <a:t>Phantoms</a:t>
            </a:r>
          </a:p>
          <a:p>
            <a:pPr algn="just"/>
            <a:r>
              <a:rPr lang="en-US" sz="2800" dirty="0">
                <a:latin typeface="Georgia" charset="0"/>
              </a:rPr>
              <a:t>Two different tissue-mimicking phantoms were classified in the experiments, which we designated as Phantom1</a:t>
            </a:r>
            <a:r>
              <a:rPr lang="tr-TR" sz="2800" dirty="0">
                <a:latin typeface="Georgia" charset="0"/>
              </a:rPr>
              <a:t> </a:t>
            </a:r>
            <a:r>
              <a:rPr lang="en-US" sz="2800" dirty="0">
                <a:latin typeface="Georgia" charset="0"/>
              </a:rPr>
              <a:t>and Phantom2, and another phantom was used as the</a:t>
            </a:r>
            <a:r>
              <a:rPr lang="tr-TR" sz="2800" dirty="0">
                <a:latin typeface="Georgia" charset="0"/>
              </a:rPr>
              <a:t> </a:t>
            </a:r>
            <a:r>
              <a:rPr lang="en-US" sz="2800" dirty="0">
                <a:latin typeface="Georgia" charset="0"/>
              </a:rPr>
              <a:t>calibration phantom. </a:t>
            </a:r>
            <a:endParaRPr lang="tr-TR" sz="2800" dirty="0">
              <a:latin typeface="Georgia" charset="0"/>
            </a:endParaRPr>
          </a:p>
          <a:p>
            <a:endParaRPr lang="tr-TR" sz="2800" dirty="0">
              <a:latin typeface="Georgia" charset="0"/>
            </a:endParaRPr>
          </a:p>
          <a:p>
            <a:endParaRPr lang="tr-TR" sz="2800" dirty="0">
              <a:latin typeface="Georgia" charset="0"/>
            </a:endParaRPr>
          </a:p>
          <a:p>
            <a:endParaRPr lang="tr-TR" sz="2800" dirty="0">
              <a:latin typeface="Georgia" charset="0"/>
            </a:endParaRPr>
          </a:p>
          <a:p>
            <a:endParaRPr lang="tr-TR" sz="2800" dirty="0">
              <a:latin typeface="Georgia" charset="0"/>
            </a:endParaRPr>
          </a:p>
          <a:p>
            <a:endParaRPr lang="tr-TR" sz="2800" dirty="0">
              <a:latin typeface="Georgia" charset="0"/>
            </a:endParaRPr>
          </a:p>
          <a:p>
            <a:endParaRPr lang="tr-TR" sz="2800" dirty="0">
              <a:latin typeface="Georgia" charset="0"/>
            </a:endParaRPr>
          </a:p>
          <a:p>
            <a:endParaRPr lang="tr-TR" sz="2800" dirty="0">
              <a:latin typeface="Georgia" charset="0"/>
            </a:endParaRPr>
          </a:p>
          <a:p>
            <a:endParaRPr lang="en-US" sz="1050" dirty="0">
              <a:latin typeface="Georgia" charset="0"/>
            </a:endParaRPr>
          </a:p>
          <a:p>
            <a:endParaRPr lang="en-US" sz="1050" dirty="0">
              <a:latin typeface="Georgia" charset="0"/>
            </a:endParaRPr>
          </a:p>
          <a:p>
            <a:endParaRPr lang="en-US" sz="1050" dirty="0">
              <a:latin typeface="Georgia" charset="0"/>
            </a:endParaRPr>
          </a:p>
          <a:p>
            <a:endParaRPr lang="en-US" sz="1050" dirty="0">
              <a:latin typeface="Georgia" charset="0"/>
            </a:endParaRPr>
          </a:p>
          <a:p>
            <a:endParaRPr lang="tr-TR" sz="1050" dirty="0">
              <a:latin typeface="Georgia" charset="0"/>
            </a:endParaRPr>
          </a:p>
          <a:p>
            <a:r>
              <a:rPr lang="tr-TR" sz="2800" b="1" dirty="0">
                <a:latin typeface="Georgia" charset="0"/>
              </a:rPr>
              <a:t>Ultrasound Imaging Device and Imaging Settings</a:t>
            </a:r>
          </a:p>
          <a:p>
            <a:pPr algn="just"/>
            <a:r>
              <a:rPr lang="tr-TR" sz="2800" dirty="0">
                <a:latin typeface="Georgia" charset="0"/>
              </a:rPr>
              <a:t>T</a:t>
            </a:r>
            <a:r>
              <a:rPr lang="en-US" sz="2800" dirty="0">
                <a:latin typeface="Georgia" charset="0"/>
              </a:rPr>
              <a:t>he phantoms were scanned with an L9-4/38 transducer using a </a:t>
            </a:r>
            <a:r>
              <a:rPr lang="en-US" sz="2800" dirty="0" err="1">
                <a:latin typeface="Georgia" charset="0"/>
              </a:rPr>
              <a:t>SonixOne</a:t>
            </a:r>
            <a:r>
              <a:rPr lang="en-US" sz="2800" dirty="0">
                <a:latin typeface="Georgia" charset="0"/>
              </a:rPr>
              <a:t> system. Ultrasound frames of post-beamformed RF data sampled at 40 MHz were acquired from each of the phantoms and saved for offline</a:t>
            </a:r>
            <a:r>
              <a:rPr lang="tr-TR" sz="2800" dirty="0">
                <a:latin typeface="Georgia" charset="0"/>
              </a:rPr>
              <a:t> </a:t>
            </a:r>
            <a:r>
              <a:rPr lang="en-US" sz="2800" dirty="0">
                <a:latin typeface="Georgia" charset="0"/>
              </a:rPr>
              <a:t>processing. The ultrasound post-beamformed RF data were directly used in the training, test and calibration</a:t>
            </a:r>
            <a:r>
              <a:rPr lang="tr-TR" sz="2800" dirty="0">
                <a:latin typeface="Georgia" charset="0"/>
              </a:rPr>
              <a:t>.</a:t>
            </a:r>
          </a:p>
          <a:p>
            <a:endParaRPr lang="tr-TR" sz="2800" dirty="0">
              <a:latin typeface="Georgia" charset="0"/>
            </a:endParaRPr>
          </a:p>
          <a:p>
            <a:endParaRPr lang="tr-TR" sz="2800" dirty="0">
              <a:latin typeface="Georgia" charset="0"/>
            </a:endParaRPr>
          </a:p>
          <a:p>
            <a:endParaRPr lang="tr-TR" sz="2800" dirty="0">
              <a:latin typeface="Georgia" charset="0"/>
            </a:endParaRPr>
          </a:p>
          <a:p>
            <a:endParaRPr lang="tr-TR" sz="2800" dirty="0">
              <a:latin typeface="Georgia" charset="0"/>
            </a:endParaRPr>
          </a:p>
          <a:p>
            <a:endParaRPr lang="tr-TR" sz="2800" dirty="0">
              <a:latin typeface="Georgia" charset="0"/>
            </a:endParaRPr>
          </a:p>
          <a:p>
            <a:endParaRPr lang="tr-TR" sz="2800" dirty="0">
              <a:latin typeface="Georgia" charset="0"/>
            </a:endParaRPr>
          </a:p>
          <a:p>
            <a:endParaRPr lang="tr-TR" sz="2800" dirty="0">
              <a:latin typeface="Georgia" charset="0"/>
            </a:endParaRPr>
          </a:p>
          <a:p>
            <a:endParaRPr lang="en-US" sz="2800" dirty="0">
              <a:latin typeface="Georgia" charset="0"/>
            </a:endParaRPr>
          </a:p>
        </p:txBody>
      </p:sp>
      <p:sp>
        <p:nvSpPr>
          <p:cNvPr id="14337" name="Rectangle 5"/>
          <p:cNvSpPr>
            <a:spLocks noChangeArrowheads="1"/>
          </p:cNvSpPr>
          <p:nvPr/>
        </p:nvSpPr>
        <p:spPr bwMode="auto">
          <a:xfrm>
            <a:off x="1143000" y="2163763"/>
            <a:ext cx="41605200"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3" tIns="45614" rIns="91243" bIns="45614">
            <a:spAutoFit/>
          </a:bodyPr>
          <a:lstStyle/>
          <a:p>
            <a:pPr>
              <a:spcBef>
                <a:spcPct val="50000"/>
              </a:spcBef>
            </a:pPr>
            <a:r>
              <a:rPr lang="tr-TR" sz="5000" b="1" dirty="0">
                <a:latin typeface="Georgia" charset="0"/>
                <a:cs typeface="Georgia" charset="0"/>
              </a:rPr>
              <a:t>Ufuk Soylu </a:t>
            </a:r>
            <a:r>
              <a:rPr lang="en-US" sz="5000" b="1" dirty="0">
                <a:latin typeface="Georgia" charset="0"/>
                <a:cs typeface="Georgia" charset="0"/>
              </a:rPr>
              <a:t>and </a:t>
            </a:r>
            <a:r>
              <a:rPr lang="tr-TR" sz="5000" b="1" dirty="0">
                <a:latin typeface="Georgia" charset="0"/>
                <a:cs typeface="Georgia" charset="0"/>
              </a:rPr>
              <a:t>Michael L. Oelze</a:t>
            </a:r>
            <a:br>
              <a:rPr lang="en-US" sz="4800" b="1" dirty="0">
                <a:latin typeface="Georgia" charset="0"/>
                <a:cs typeface="Georgia" charset="0"/>
              </a:rPr>
            </a:br>
            <a:r>
              <a:rPr lang="en-US" sz="2800" b="1" dirty="0">
                <a:latin typeface="Georgia" charset="0"/>
                <a:cs typeface="Georgia" charset="0"/>
              </a:rPr>
              <a:t>Department of </a:t>
            </a:r>
            <a:r>
              <a:rPr lang="tr-TR" sz="2800" b="1" dirty="0">
                <a:latin typeface="Georgia" charset="0"/>
                <a:cs typeface="Georgia" charset="0"/>
              </a:rPr>
              <a:t>Electrical and Computer Engineering</a:t>
            </a:r>
            <a:r>
              <a:rPr lang="en-US" sz="2800" b="1" dirty="0">
                <a:latin typeface="Georgia" charset="0"/>
                <a:cs typeface="Georgia" charset="0"/>
              </a:rPr>
              <a:t>, College of </a:t>
            </a:r>
            <a:r>
              <a:rPr lang="tr-TR" sz="2800" b="1" dirty="0">
                <a:latin typeface="Georgia" charset="0"/>
                <a:cs typeface="Georgia" charset="0"/>
              </a:rPr>
              <a:t>Engineering</a:t>
            </a:r>
            <a:r>
              <a:rPr lang="en-US" sz="2800" b="1" dirty="0">
                <a:latin typeface="Georgia" charset="0"/>
                <a:cs typeface="Georgia" charset="0"/>
              </a:rPr>
              <a:t>, University of Illinois at Urbana-Champaign</a:t>
            </a:r>
          </a:p>
        </p:txBody>
      </p:sp>
      <p:sp>
        <p:nvSpPr>
          <p:cNvPr id="14338" name="TextBox 91"/>
          <p:cNvSpPr txBox="1">
            <a:spLocks noChangeArrowheads="1"/>
          </p:cNvSpPr>
          <p:nvPr/>
        </p:nvSpPr>
        <p:spPr bwMode="auto">
          <a:xfrm>
            <a:off x="1175657" y="609600"/>
            <a:ext cx="416052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chemeClr val="tx2"/>
                </a:solidFill>
                <a:latin typeface="Arial Black" charset="0"/>
              </a:rPr>
              <a:t>Calibrating Acquisition-Related</a:t>
            </a:r>
            <a:r>
              <a:rPr lang="tr-TR" sz="8800" dirty="0">
                <a:solidFill>
                  <a:schemeClr val="tx2"/>
                </a:solidFill>
                <a:latin typeface="Arial Black" charset="0"/>
              </a:rPr>
              <a:t> </a:t>
            </a:r>
            <a:r>
              <a:rPr lang="en-US" sz="8800" dirty="0">
                <a:solidFill>
                  <a:schemeClr val="tx2"/>
                </a:solidFill>
                <a:latin typeface="Arial Black" charset="0"/>
              </a:rPr>
              <a:t>Data</a:t>
            </a:r>
            <a:r>
              <a:rPr lang="tr-TR" sz="8800" dirty="0">
                <a:solidFill>
                  <a:schemeClr val="tx2"/>
                </a:solidFill>
                <a:latin typeface="Arial Black" charset="0"/>
              </a:rPr>
              <a:t> </a:t>
            </a:r>
            <a:r>
              <a:rPr lang="en-US" sz="8800" dirty="0">
                <a:solidFill>
                  <a:schemeClr val="tx2"/>
                </a:solidFill>
                <a:latin typeface="Arial Black" charset="0"/>
              </a:rPr>
              <a:t>Mismatches</a:t>
            </a:r>
          </a:p>
        </p:txBody>
      </p:sp>
      <p:sp>
        <p:nvSpPr>
          <p:cNvPr id="14339" name="Rectangle 35"/>
          <p:cNvSpPr>
            <a:spLocks noChangeArrowheads="1"/>
          </p:cNvSpPr>
          <p:nvPr/>
        </p:nvSpPr>
        <p:spPr bwMode="auto">
          <a:xfrm>
            <a:off x="32918400" y="24993600"/>
            <a:ext cx="9829800" cy="419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ACKNOWLEDGEMENTS</a:t>
            </a:r>
            <a:endParaRPr lang="en-GB" sz="4000" b="1" dirty="0">
              <a:solidFill>
                <a:srgbClr val="CC3300"/>
              </a:solidFill>
            </a:endParaRPr>
          </a:p>
          <a:p>
            <a:endParaRPr lang="en-US" sz="2800" dirty="0"/>
          </a:p>
          <a:p>
            <a:r>
              <a:rPr lang="tr-TR" sz="2800" dirty="0">
                <a:latin typeface="Georgia" charset="0"/>
                <a:cs typeface="Georgia" charset="0"/>
              </a:rPr>
              <a:t>This work was funded by grants from the NIH </a:t>
            </a:r>
            <a:r>
              <a:rPr lang="en-US" sz="2800" dirty="0">
                <a:latin typeface="Georgia" charset="0"/>
              </a:rPr>
              <a:t>(R01CA251939,</a:t>
            </a:r>
            <a:r>
              <a:rPr lang="tr-TR" sz="2800" dirty="0">
                <a:latin typeface="Georgia" charset="0"/>
              </a:rPr>
              <a:t> </a:t>
            </a:r>
            <a:r>
              <a:rPr lang="en-US" sz="2800" dirty="0">
                <a:latin typeface="Georgia" charset="0"/>
              </a:rPr>
              <a:t>R21EB023403 and R21EB024133</a:t>
            </a:r>
            <a:r>
              <a:rPr lang="tr-TR" sz="2800" dirty="0">
                <a:latin typeface="Georgia" charset="0"/>
              </a:rPr>
              <a:t>)</a:t>
            </a:r>
            <a:r>
              <a:rPr lang="en-US" altLang="ja-JP" sz="2800" dirty="0">
                <a:latin typeface="Georgia" charset="0"/>
              </a:rPr>
              <a:t>.</a:t>
            </a:r>
            <a:endParaRPr lang="tr-TR" altLang="ja-JP" sz="2800" dirty="0">
              <a:latin typeface="Georgia" charset="0"/>
            </a:endParaRPr>
          </a:p>
        </p:txBody>
      </p:sp>
      <p:sp>
        <p:nvSpPr>
          <p:cNvPr id="14340" name="Rectangle 33"/>
          <p:cNvSpPr>
            <a:spLocks noChangeArrowheads="1"/>
          </p:cNvSpPr>
          <p:nvPr/>
        </p:nvSpPr>
        <p:spPr bwMode="auto">
          <a:xfrm>
            <a:off x="1219200" y="24765000"/>
            <a:ext cx="9829800" cy="71627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r>
              <a:rPr lang="en-US" sz="2800" dirty="0"/>
              <a:t> </a:t>
            </a:r>
            <a:r>
              <a:rPr lang="tr-TR" sz="4000" b="1" u="sng" dirty="0">
                <a:solidFill>
                  <a:schemeClr val="tx2"/>
                </a:solidFill>
              </a:rPr>
              <a:t>THEORY</a:t>
            </a:r>
          </a:p>
          <a:p>
            <a:endParaRPr lang="tr-TR" sz="2800" b="1" u="sng" dirty="0">
              <a:solidFill>
                <a:schemeClr val="tx2"/>
              </a:solidFill>
            </a:endParaRPr>
          </a:p>
          <a:p>
            <a:pPr algn="just"/>
            <a:r>
              <a:rPr lang="tr-TR" sz="2800" dirty="0">
                <a:latin typeface="Georgia" charset="0"/>
              </a:rPr>
              <a:t>We develop a method by </a:t>
            </a:r>
            <a:r>
              <a:rPr lang="en-US" sz="2800" dirty="0">
                <a:latin typeface="Georgia" charset="0"/>
              </a:rPr>
              <a:t>look</a:t>
            </a:r>
            <a:r>
              <a:rPr lang="tr-TR" sz="2800" dirty="0">
                <a:latin typeface="Georgia" charset="0"/>
              </a:rPr>
              <a:t>ing</a:t>
            </a:r>
            <a:r>
              <a:rPr lang="en-US" sz="2800" dirty="0">
                <a:latin typeface="Georgia" charset="0"/>
              </a:rPr>
              <a:t> at the problem from a signals and systems perspective</a:t>
            </a:r>
            <a:r>
              <a:rPr lang="tr-TR" sz="2800" dirty="0">
                <a:latin typeface="Georgia" charset="0"/>
              </a:rPr>
              <a:t> and propose to utilize a small calibration set acquired at all testing scanner settings</a:t>
            </a:r>
            <a:r>
              <a:rPr lang="en-US" sz="2800" dirty="0">
                <a:latin typeface="Georgia" charset="0"/>
              </a:rPr>
              <a:t>.</a:t>
            </a:r>
            <a:r>
              <a:rPr lang="tr-TR" sz="2800" dirty="0">
                <a:latin typeface="Georgia" charset="0"/>
              </a:rPr>
              <a:t> Ultrasound</a:t>
            </a:r>
            <a:r>
              <a:rPr lang="en-US" sz="2800" dirty="0">
                <a:latin typeface="Georgia" charset="0"/>
              </a:rPr>
              <a:t> imaging can be viewed as a system, which encodes all the information related to an imaging system working on a tissue signal, which encodes all the information related to an imaging substrate.</a:t>
            </a:r>
            <a:r>
              <a:rPr lang="tr-TR" sz="2800" dirty="0">
                <a:latin typeface="Georgia" charset="0"/>
              </a:rPr>
              <a:t> </a:t>
            </a:r>
            <a:r>
              <a:rPr lang="en-US" sz="2800" dirty="0">
                <a:latin typeface="Georgia" charset="0"/>
              </a:rPr>
              <a:t>Subsequently, an image obtained by an ultrasound</a:t>
            </a:r>
            <a:r>
              <a:rPr lang="tr-TR" sz="2800" dirty="0">
                <a:latin typeface="Georgia" charset="0"/>
              </a:rPr>
              <a:t> </a:t>
            </a:r>
            <a:r>
              <a:rPr lang="en-US" sz="2800" dirty="0">
                <a:latin typeface="Georgia" charset="0"/>
              </a:rPr>
              <a:t>imaging system can be decomposed into two parts: a</a:t>
            </a:r>
            <a:r>
              <a:rPr lang="tr-TR" sz="2800" dirty="0">
                <a:latin typeface="Georgia" charset="0"/>
              </a:rPr>
              <a:t> </a:t>
            </a:r>
            <a:r>
              <a:rPr lang="en-US" sz="2800" dirty="0">
                <a:latin typeface="Georgia" charset="0"/>
              </a:rPr>
              <a:t>system response and a tissue signal. Then, the problem of</a:t>
            </a:r>
            <a:r>
              <a:rPr lang="tr-TR" sz="2800" dirty="0">
                <a:latin typeface="Georgia" charset="0"/>
              </a:rPr>
              <a:t> </a:t>
            </a:r>
            <a:r>
              <a:rPr lang="en-US" sz="2800" dirty="0">
                <a:latin typeface="Georgia" charset="0"/>
              </a:rPr>
              <a:t>acquisition-related data mismatch can be posed as</a:t>
            </a:r>
            <a:r>
              <a:rPr lang="tr-TR" sz="2800" dirty="0">
                <a:latin typeface="Georgia" charset="0"/>
              </a:rPr>
              <a:t> matching </a:t>
            </a:r>
            <a:r>
              <a:rPr lang="en-US" sz="2800" dirty="0">
                <a:latin typeface="Georgia" charset="0"/>
              </a:rPr>
              <a:t>system responses</a:t>
            </a:r>
            <a:r>
              <a:rPr lang="tr-TR" sz="2800" dirty="0">
                <a:latin typeface="Georgia" charset="0"/>
              </a:rPr>
              <a:t> of training and testing</a:t>
            </a:r>
            <a:r>
              <a:rPr lang="en-US" sz="2800" dirty="0">
                <a:latin typeface="Georgia" charset="0"/>
              </a:rPr>
              <a:t>. </a:t>
            </a:r>
            <a:endParaRPr lang="en-GB" sz="2800" dirty="0">
              <a:latin typeface="Georgia" charset="0"/>
            </a:endParaRPr>
          </a:p>
          <a:p>
            <a:endParaRPr lang="tr-TR" sz="4000" b="1" u="sng" dirty="0">
              <a:solidFill>
                <a:schemeClr val="tx2"/>
              </a:solidFill>
            </a:endParaRPr>
          </a:p>
          <a:p>
            <a:endParaRPr lang="tr-TR" sz="4000" b="1" u="sng" dirty="0">
              <a:solidFill>
                <a:schemeClr val="tx2"/>
              </a:solidFill>
            </a:endParaRPr>
          </a:p>
          <a:p>
            <a:endParaRPr lang="tr-TR" sz="4000" b="1" u="sng" dirty="0">
              <a:solidFill>
                <a:schemeClr val="tx2"/>
              </a:solidFill>
            </a:endParaRPr>
          </a:p>
          <a:p>
            <a:endParaRPr lang="en-US" sz="2800" dirty="0"/>
          </a:p>
        </p:txBody>
      </p:sp>
      <p:sp>
        <p:nvSpPr>
          <p:cNvPr id="14341" name="Rectangle 49"/>
          <p:cNvSpPr>
            <a:spLocks noChangeArrowheads="1"/>
          </p:cNvSpPr>
          <p:nvPr/>
        </p:nvSpPr>
        <p:spPr bwMode="auto">
          <a:xfrm>
            <a:off x="1230086" y="5105400"/>
            <a:ext cx="9829800" cy="1913307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INTRODUCTION</a:t>
            </a:r>
            <a:endParaRPr lang="tr-TR" sz="4000" b="1" u="sng" dirty="0">
              <a:solidFill>
                <a:schemeClr val="tx2"/>
              </a:solidFill>
            </a:endParaRPr>
          </a:p>
          <a:p>
            <a:endParaRPr lang="tr-TR" sz="2800" dirty="0">
              <a:latin typeface="Georgia" charset="0"/>
            </a:endParaRPr>
          </a:p>
          <a:p>
            <a:r>
              <a:rPr lang="tr-TR" sz="2800" dirty="0">
                <a:latin typeface="Georgia" charset="0"/>
              </a:rPr>
              <a:t>There a</a:t>
            </a:r>
            <a:r>
              <a:rPr lang="en-US" sz="2800" dirty="0">
                <a:latin typeface="Georgia" charset="0"/>
              </a:rPr>
              <a:t>re </a:t>
            </a:r>
            <a:r>
              <a:rPr lang="tr-TR" sz="2800" dirty="0">
                <a:latin typeface="Georgia" charset="0"/>
              </a:rPr>
              <a:t>certain</a:t>
            </a:r>
            <a:r>
              <a:rPr lang="en-US" sz="2800" dirty="0">
                <a:latin typeface="Georgia" charset="0"/>
              </a:rPr>
              <a:t> roadblocks to wider clinical adoption</a:t>
            </a:r>
            <a:r>
              <a:rPr lang="tr-TR" sz="2800" dirty="0">
                <a:latin typeface="Georgia" charset="0"/>
              </a:rPr>
              <a:t> of deep learning powered ultrasound imaging. One of the main roadblocks </a:t>
            </a:r>
          </a:p>
          <a:p>
            <a:r>
              <a:rPr lang="tr-TR" sz="2800" dirty="0">
                <a:latin typeface="Georgia" charset="0"/>
              </a:rPr>
              <a:t>is data mismat</a:t>
            </a:r>
            <a:r>
              <a:rPr lang="en-US" sz="2800" dirty="0" err="1">
                <a:latin typeface="Georgia" charset="0"/>
              </a:rPr>
              <a:t>ch</a:t>
            </a:r>
            <a:r>
              <a:rPr lang="tr-TR" sz="2800" dirty="0">
                <a:latin typeface="Georgia" charset="0"/>
              </a:rPr>
              <a:t>es </a:t>
            </a:r>
          </a:p>
          <a:p>
            <a:r>
              <a:rPr lang="tr-TR" sz="2800" dirty="0">
                <a:latin typeface="Georgia" charset="0"/>
              </a:rPr>
              <a:t>between training </a:t>
            </a:r>
          </a:p>
          <a:p>
            <a:r>
              <a:rPr lang="tr-TR" sz="2800" dirty="0">
                <a:latin typeface="Georgia" charset="0"/>
              </a:rPr>
              <a:t>and testing data </a:t>
            </a:r>
          </a:p>
          <a:p>
            <a:r>
              <a:rPr lang="tr-TR" sz="2800" dirty="0">
                <a:latin typeface="Georgia" charset="0"/>
              </a:rPr>
              <a:t>distribution. </a:t>
            </a:r>
          </a:p>
          <a:p>
            <a:r>
              <a:rPr lang="en-US" sz="2800" dirty="0">
                <a:latin typeface="Georgia" charset="0"/>
              </a:rPr>
              <a:t>In the context of  </a:t>
            </a:r>
            <a:endParaRPr lang="tr-TR" sz="2800" dirty="0">
              <a:latin typeface="Georgia" charset="0"/>
            </a:endParaRPr>
          </a:p>
          <a:p>
            <a:r>
              <a:rPr lang="en-US" sz="2800" dirty="0">
                <a:latin typeface="Georgia" charset="0"/>
              </a:rPr>
              <a:t>ultrasound </a:t>
            </a:r>
            <a:endParaRPr lang="tr-TR" sz="2800" dirty="0">
              <a:latin typeface="Georgia" charset="0"/>
            </a:endParaRPr>
          </a:p>
          <a:p>
            <a:r>
              <a:rPr lang="en-US" sz="2800" dirty="0">
                <a:latin typeface="Georgia" charset="0"/>
              </a:rPr>
              <a:t>imaging, there could </a:t>
            </a:r>
            <a:endParaRPr lang="tr-TR" sz="2800" dirty="0">
              <a:latin typeface="Georgia" charset="0"/>
            </a:endParaRPr>
          </a:p>
          <a:p>
            <a:r>
              <a:rPr lang="en-US" sz="2800" dirty="0">
                <a:latin typeface="Georgia" charset="0"/>
              </a:rPr>
              <a:t>be multiple reasons </a:t>
            </a:r>
            <a:endParaRPr lang="tr-TR" sz="2800" dirty="0">
              <a:latin typeface="Georgia" charset="0"/>
            </a:endParaRPr>
          </a:p>
          <a:p>
            <a:r>
              <a:rPr lang="en-US" sz="2800" dirty="0">
                <a:latin typeface="Georgia" charset="0"/>
              </a:rPr>
              <a:t>that cause</a:t>
            </a:r>
            <a:endParaRPr lang="tr-TR" sz="2800" dirty="0">
              <a:latin typeface="Georgia" charset="0"/>
            </a:endParaRPr>
          </a:p>
          <a:p>
            <a:r>
              <a:rPr lang="en-US" sz="2800" dirty="0">
                <a:latin typeface="Georgia" charset="0"/>
              </a:rPr>
              <a:t>mismatches between </a:t>
            </a:r>
            <a:endParaRPr lang="tr-TR" sz="2800" dirty="0">
              <a:latin typeface="Georgia" charset="0"/>
            </a:endParaRPr>
          </a:p>
          <a:p>
            <a:pPr algn="just"/>
            <a:r>
              <a:rPr lang="en-US" sz="2800" dirty="0">
                <a:latin typeface="Georgia" charset="0"/>
              </a:rPr>
              <a:t>training and testing data, i.e., development and deployment environment such as variations in ultrasound imaging systems,</a:t>
            </a:r>
            <a:r>
              <a:rPr lang="tr-TR" sz="2800" dirty="0">
                <a:latin typeface="Georgia" charset="0"/>
              </a:rPr>
              <a:t> </a:t>
            </a:r>
            <a:r>
              <a:rPr lang="en-US" sz="2800" dirty="0">
                <a:latin typeface="Georgia" charset="0"/>
              </a:rPr>
              <a:t>scanner settings or operator experience</a:t>
            </a:r>
            <a:r>
              <a:rPr lang="tr-TR" sz="2800" dirty="0">
                <a:latin typeface="Georgia" charset="0"/>
              </a:rPr>
              <a:t>.</a:t>
            </a:r>
            <a:endParaRPr lang="en-US" sz="2800" dirty="0">
              <a:latin typeface="Georgia" charset="0"/>
            </a:endParaRPr>
          </a:p>
          <a:p>
            <a:pPr algn="just"/>
            <a:endParaRPr lang="tr-TR" sz="2800" dirty="0">
              <a:latin typeface="Georgia" charset="0"/>
            </a:endParaRPr>
          </a:p>
          <a:p>
            <a:pPr algn="just"/>
            <a:r>
              <a:rPr lang="en-US" sz="2800" dirty="0">
                <a:latin typeface="Georgia" charset="0"/>
              </a:rPr>
              <a:t>In this work,</a:t>
            </a:r>
            <a:r>
              <a:rPr lang="tr-TR" sz="2800" dirty="0">
                <a:latin typeface="Georgia" charset="0"/>
              </a:rPr>
              <a:t> specifically,</a:t>
            </a:r>
            <a:r>
              <a:rPr lang="en-US" sz="2800" dirty="0">
                <a:latin typeface="Georgia" charset="0"/>
              </a:rPr>
              <a:t> we consider acquisition-related data mismatches, i.e., mismatches caused by</a:t>
            </a:r>
            <a:r>
              <a:rPr lang="tr-TR" sz="2800" dirty="0">
                <a:latin typeface="Georgia" charset="0"/>
              </a:rPr>
              <a:t> </a:t>
            </a:r>
            <a:r>
              <a:rPr lang="en-US" sz="2800" dirty="0">
                <a:latin typeface="Georgia" charset="0"/>
              </a:rPr>
              <a:t>variations in scanner  settings such as the number of foci and their locations or pulse frequency</a:t>
            </a:r>
            <a:r>
              <a:rPr lang="tr-TR" sz="2800" dirty="0">
                <a:latin typeface="Georgia" charset="0"/>
              </a:rPr>
              <a:t>,</a:t>
            </a:r>
            <a:r>
              <a:rPr lang="en-US" sz="2800" dirty="0">
                <a:latin typeface="Georgia" charset="0"/>
              </a:rPr>
              <a:t> with the specific task of characterizing tissues based on raw RF data derived from ultrasonic backscatter</a:t>
            </a:r>
            <a:r>
              <a:rPr lang="tr-TR" sz="2800" dirty="0">
                <a:latin typeface="Georgia" charset="0"/>
              </a:rPr>
              <a:t>.  Because t</a:t>
            </a:r>
            <a:r>
              <a:rPr lang="en-US" sz="2800" dirty="0">
                <a:latin typeface="Georgia" charset="0"/>
              </a:rPr>
              <a:t>he clinical environment is too complicated to be fully realized in a development setting where operators are adjusting settings to obtain the best perceived image quality</a:t>
            </a:r>
            <a:r>
              <a:rPr lang="tr-TR" sz="2800" dirty="0">
                <a:latin typeface="Georgia" charset="0"/>
              </a:rPr>
              <a:t>,</a:t>
            </a:r>
            <a:r>
              <a:rPr lang="en-US" sz="2800" dirty="0">
                <a:latin typeface="Georgia" charset="0"/>
              </a:rPr>
              <a:t> such data</a:t>
            </a:r>
            <a:r>
              <a:rPr lang="tr-TR" sz="2800" dirty="0">
                <a:latin typeface="Georgia" charset="0"/>
              </a:rPr>
              <a:t> </a:t>
            </a:r>
            <a:r>
              <a:rPr lang="en-US" sz="2800" dirty="0">
                <a:latin typeface="Georgia" charset="0"/>
              </a:rPr>
              <a:t>mismatches are pervasive in biomedical ultrasound imaging due to its operator-dependent and patient-dependent nature</a:t>
            </a:r>
            <a:r>
              <a:rPr lang="tr-TR" sz="2800" dirty="0">
                <a:latin typeface="Georgia" charset="0"/>
              </a:rPr>
              <a:t>,</a:t>
            </a:r>
            <a:r>
              <a:rPr lang="en-US" sz="2800" dirty="0">
                <a:latin typeface="Georgia" charset="0"/>
              </a:rPr>
              <a:t> and </a:t>
            </a:r>
            <a:r>
              <a:rPr lang="tr-TR" sz="2800" dirty="0">
                <a:latin typeface="Georgia" charset="0"/>
              </a:rPr>
              <a:t> therefore, </a:t>
            </a:r>
            <a:r>
              <a:rPr lang="en-US" sz="2800" dirty="0">
                <a:latin typeface="Georgia" charset="0"/>
              </a:rPr>
              <a:t>mitigating their effects is essential for wider clinical adoption of DL-based methods</a:t>
            </a:r>
            <a:r>
              <a:rPr lang="tr-TR" sz="2800" dirty="0">
                <a:latin typeface="Georgia" charset="0"/>
              </a:rPr>
              <a:t>.</a:t>
            </a:r>
            <a:endParaRPr lang="en-US" sz="2800" dirty="0">
              <a:latin typeface="Georgia" charset="0"/>
            </a:endParaRPr>
          </a:p>
          <a:p>
            <a:pPr algn="just"/>
            <a:endParaRPr lang="tr-TR" sz="2800" dirty="0">
              <a:latin typeface="Georgia" charset="0"/>
            </a:endParaRPr>
          </a:p>
          <a:p>
            <a:pPr algn="just"/>
            <a:r>
              <a:rPr lang="en-US" sz="2800" dirty="0">
                <a:latin typeface="Georgia" charset="0"/>
              </a:rPr>
              <a:t>Ideally, a large training</a:t>
            </a:r>
            <a:r>
              <a:rPr lang="tr-TR" sz="2800" dirty="0">
                <a:latin typeface="Georgia" charset="0"/>
              </a:rPr>
              <a:t> </a:t>
            </a:r>
            <a:r>
              <a:rPr lang="en-US" sz="2800" dirty="0">
                <a:latin typeface="Georgia" charset="0"/>
              </a:rPr>
              <a:t>set at each imaging setting is needed to eliminate data mismatches caused by scanner parameters, which is expensive. Another approach could be training on a subset of imaging settings, which</a:t>
            </a:r>
            <a:r>
              <a:rPr lang="tr-TR" sz="2800" dirty="0">
                <a:latin typeface="Georgia" charset="0"/>
              </a:rPr>
              <a:t> causes </a:t>
            </a:r>
            <a:r>
              <a:rPr lang="en-US" sz="2800" dirty="0">
                <a:latin typeface="Georgia" charset="0"/>
              </a:rPr>
              <a:t>generalization issues for the settings that are not included in the training </a:t>
            </a:r>
            <a:r>
              <a:rPr lang="tr-TR" sz="2800" dirty="0">
                <a:latin typeface="Georgia" charset="0"/>
              </a:rPr>
              <a:t>while making</a:t>
            </a:r>
            <a:r>
              <a:rPr lang="en-US" sz="2800" dirty="0">
                <a:latin typeface="Georgia" charset="0"/>
              </a:rPr>
              <a:t> the data generation less expensive. The question we address here </a:t>
            </a:r>
            <a:r>
              <a:rPr lang="en-US" sz="2800" i="1" dirty="0">
                <a:latin typeface="Georgia" charset="0"/>
              </a:rPr>
              <a:t>is "How can we mitigate</a:t>
            </a:r>
            <a:r>
              <a:rPr lang="tr-TR" sz="2800" i="1" dirty="0">
                <a:latin typeface="Georgia" charset="0"/>
              </a:rPr>
              <a:t> </a:t>
            </a:r>
            <a:r>
              <a:rPr lang="en-US" sz="2800" i="1" dirty="0">
                <a:latin typeface="Georgia" charset="0"/>
              </a:rPr>
              <a:t>acquisition-related data mismatches in an inexpensive</a:t>
            </a:r>
            <a:r>
              <a:rPr lang="tr-TR" sz="2800" i="1" dirty="0">
                <a:latin typeface="Georgia" charset="0"/>
              </a:rPr>
              <a:t> </a:t>
            </a:r>
            <a:r>
              <a:rPr lang="en-US" sz="2800" i="1" dirty="0">
                <a:latin typeface="Georgia" charset="0"/>
              </a:rPr>
              <a:t>and</a:t>
            </a:r>
            <a:r>
              <a:rPr lang="tr-TR" sz="2800" i="1" dirty="0">
                <a:latin typeface="Georgia" charset="0"/>
              </a:rPr>
              <a:t> </a:t>
            </a:r>
            <a:r>
              <a:rPr lang="en-US" sz="2800" i="1" dirty="0">
                <a:latin typeface="Georgia" charset="0"/>
              </a:rPr>
              <a:t>generalizable way for ultrasound tissue</a:t>
            </a:r>
            <a:r>
              <a:rPr lang="tr-TR" sz="2800" i="1" dirty="0">
                <a:latin typeface="Georgia" charset="0"/>
              </a:rPr>
              <a:t> </a:t>
            </a:r>
            <a:r>
              <a:rPr lang="en-US" sz="2800" i="1" dirty="0">
                <a:latin typeface="Georgia" charset="0"/>
              </a:rPr>
              <a:t>characterization? "</a:t>
            </a:r>
            <a:endParaRPr lang="tr-TR" sz="2800" i="1" dirty="0">
              <a:latin typeface="Georgia" charset="0"/>
            </a:endParaRPr>
          </a:p>
          <a:p>
            <a:endParaRPr lang="tr-TR" sz="2800" dirty="0">
              <a:latin typeface="Georgia" charset="0"/>
            </a:endParaRPr>
          </a:p>
        </p:txBody>
      </p:sp>
      <p:sp>
        <p:nvSpPr>
          <p:cNvPr id="14344" name="Rectangle 52"/>
          <p:cNvSpPr>
            <a:spLocks noChangeArrowheads="1"/>
          </p:cNvSpPr>
          <p:nvPr/>
        </p:nvSpPr>
        <p:spPr bwMode="auto">
          <a:xfrm>
            <a:off x="32918400" y="5181600"/>
            <a:ext cx="9829800" cy="12192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RESULTS</a:t>
            </a:r>
            <a:endParaRPr lang="tr-TR" sz="4000" b="1" u="sng" dirty="0">
              <a:solidFill>
                <a:schemeClr val="tx2"/>
              </a:solidFill>
            </a:endParaRPr>
          </a:p>
          <a:p>
            <a:pPr>
              <a:spcBef>
                <a:spcPct val="50000"/>
              </a:spcBef>
            </a:pPr>
            <a:r>
              <a:rPr lang="tr-TR" sz="2800" b="1" dirty="0">
                <a:latin typeface="Georgia" charset="0"/>
              </a:rPr>
              <a:t>SectionA: Pulse Frequency Mismatch</a:t>
            </a:r>
          </a:p>
          <a:p>
            <a:pPr>
              <a:spcBef>
                <a:spcPct val="50000"/>
              </a:spcBef>
            </a:pPr>
            <a:endParaRPr lang="tr-TR" sz="2800" b="1" dirty="0">
              <a:latin typeface="Georgia" charset="0"/>
            </a:endParaRPr>
          </a:p>
          <a:p>
            <a:pPr>
              <a:spcBef>
                <a:spcPct val="50000"/>
              </a:spcBef>
            </a:pPr>
            <a:endParaRPr lang="tr-TR" sz="2800" b="1" dirty="0">
              <a:latin typeface="Georgia" charset="0"/>
            </a:endParaRPr>
          </a:p>
          <a:p>
            <a:pPr>
              <a:spcBef>
                <a:spcPct val="50000"/>
              </a:spcBef>
            </a:pPr>
            <a:endParaRPr lang="tr-TR" sz="2800" b="1" dirty="0">
              <a:latin typeface="Georgia" charset="0"/>
            </a:endParaRPr>
          </a:p>
          <a:p>
            <a:pPr>
              <a:spcBef>
                <a:spcPct val="50000"/>
              </a:spcBef>
            </a:pPr>
            <a:endParaRPr lang="tr-TR" sz="2800" b="1" dirty="0">
              <a:latin typeface="Georgia" charset="0"/>
            </a:endParaRPr>
          </a:p>
          <a:p>
            <a:pPr>
              <a:spcBef>
                <a:spcPct val="50000"/>
              </a:spcBef>
            </a:pPr>
            <a:endParaRPr lang="tr-TR" sz="2800" b="1" dirty="0">
              <a:latin typeface="Georgia" charset="0"/>
            </a:endParaRPr>
          </a:p>
          <a:p>
            <a:pPr>
              <a:spcBef>
                <a:spcPct val="50000"/>
              </a:spcBef>
            </a:pPr>
            <a:r>
              <a:rPr lang="tr-TR" sz="2800" b="1" dirty="0">
                <a:latin typeface="Georgia" charset="0"/>
              </a:rPr>
              <a:t>SectionB: Focus Mismatch</a:t>
            </a:r>
          </a:p>
          <a:p>
            <a:pPr>
              <a:spcBef>
                <a:spcPct val="50000"/>
              </a:spcBef>
            </a:pPr>
            <a:endParaRPr lang="tr-TR" sz="2800" b="1" dirty="0">
              <a:latin typeface="Georgia" charset="0"/>
            </a:endParaRPr>
          </a:p>
          <a:p>
            <a:pPr>
              <a:spcBef>
                <a:spcPct val="50000"/>
              </a:spcBef>
            </a:pPr>
            <a:endParaRPr lang="tr-TR" sz="2800" b="1" dirty="0">
              <a:latin typeface="Georgia" charset="0"/>
            </a:endParaRPr>
          </a:p>
          <a:p>
            <a:pPr>
              <a:spcBef>
                <a:spcPct val="50000"/>
              </a:spcBef>
            </a:pPr>
            <a:endParaRPr lang="tr-TR" sz="2800" b="1" dirty="0">
              <a:latin typeface="Georgia" charset="0"/>
            </a:endParaRPr>
          </a:p>
          <a:p>
            <a:pPr>
              <a:spcBef>
                <a:spcPct val="50000"/>
              </a:spcBef>
            </a:pPr>
            <a:endParaRPr lang="tr-TR" sz="2800" b="1" dirty="0">
              <a:latin typeface="Georgia" charset="0"/>
            </a:endParaRPr>
          </a:p>
          <a:p>
            <a:pPr>
              <a:spcBef>
                <a:spcPct val="50000"/>
              </a:spcBef>
            </a:pPr>
            <a:endParaRPr lang="tr-TR" sz="2800" b="1" dirty="0">
              <a:latin typeface="Georgia" charset="0"/>
            </a:endParaRPr>
          </a:p>
          <a:p>
            <a:pPr>
              <a:spcBef>
                <a:spcPct val="50000"/>
              </a:spcBef>
            </a:pPr>
            <a:r>
              <a:rPr lang="tr-TR" sz="2800" b="1" dirty="0">
                <a:latin typeface="Georgia" charset="0"/>
              </a:rPr>
              <a:t>SectionC: Output Power Mismatch</a:t>
            </a:r>
            <a:endParaRPr lang="en-US" sz="2800" b="1" dirty="0">
              <a:latin typeface="Georgia" charset="0"/>
            </a:endParaRPr>
          </a:p>
          <a:p>
            <a:pPr>
              <a:spcBef>
                <a:spcPct val="50000"/>
              </a:spcBef>
            </a:pPr>
            <a:endParaRPr lang="en-US" sz="2800" dirty="0"/>
          </a:p>
        </p:txBody>
      </p:sp>
      <p:sp>
        <p:nvSpPr>
          <p:cNvPr id="14346" name="Rectangle 34"/>
          <p:cNvSpPr>
            <a:spLocks noChangeArrowheads="1"/>
          </p:cNvSpPr>
          <p:nvPr/>
        </p:nvSpPr>
        <p:spPr bwMode="auto">
          <a:xfrm>
            <a:off x="32904113" y="18059400"/>
            <a:ext cx="9829800" cy="6248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CONCLUSIONS</a:t>
            </a:r>
          </a:p>
          <a:p>
            <a:endParaRPr lang="en-US" sz="2800" dirty="0"/>
          </a:p>
          <a:p>
            <a:pPr algn="just"/>
            <a:r>
              <a:rPr lang="en-US" sz="2800" dirty="0">
                <a:latin typeface="Georgia" charset="0"/>
                <a:cs typeface="Georgia" charset="0"/>
              </a:rPr>
              <a:t>We demonstrated that the proposed approach for</a:t>
            </a:r>
            <a:r>
              <a:rPr lang="tr-TR" sz="2800" dirty="0">
                <a:latin typeface="Georgia" charset="0"/>
                <a:cs typeface="Georgia" charset="0"/>
              </a:rPr>
              <a:t> </a:t>
            </a:r>
            <a:r>
              <a:rPr lang="en-US" sz="2800" dirty="0">
                <a:latin typeface="Georgia" charset="0"/>
                <a:cs typeface="Georgia" charset="0"/>
              </a:rPr>
              <a:t>mitigating the effects of data mismatches was effective for</a:t>
            </a:r>
            <a:r>
              <a:rPr lang="tr-TR" sz="2800" dirty="0">
                <a:latin typeface="Georgia" charset="0"/>
                <a:cs typeface="Georgia" charset="0"/>
              </a:rPr>
              <a:t> </a:t>
            </a:r>
            <a:r>
              <a:rPr lang="en-US" sz="2800" dirty="0">
                <a:latin typeface="Georgia" charset="0"/>
                <a:cs typeface="Georgia" charset="0"/>
              </a:rPr>
              <a:t>tissue classification by ultrasound imaging under various</a:t>
            </a:r>
            <a:r>
              <a:rPr lang="tr-TR" sz="2800" dirty="0">
                <a:latin typeface="Georgia" charset="0"/>
                <a:cs typeface="Georgia" charset="0"/>
              </a:rPr>
              <a:t> </a:t>
            </a:r>
            <a:r>
              <a:rPr lang="en-US" sz="2800" dirty="0">
                <a:latin typeface="Georgia" charset="0"/>
                <a:cs typeface="Georgia" charset="0"/>
              </a:rPr>
              <a:t>scanner setting mismatch types: a pulse frequency</a:t>
            </a:r>
            <a:r>
              <a:rPr lang="tr-TR" sz="2800" dirty="0">
                <a:latin typeface="Georgia" charset="0"/>
                <a:cs typeface="Georgia" charset="0"/>
              </a:rPr>
              <a:t> </a:t>
            </a:r>
            <a:r>
              <a:rPr lang="en-US" sz="2800" dirty="0">
                <a:latin typeface="Georgia" charset="0"/>
                <a:cs typeface="Georgia" charset="0"/>
              </a:rPr>
              <a:t>mismatch, a focal region mismatch and an output power</a:t>
            </a:r>
            <a:r>
              <a:rPr lang="tr-TR" sz="2800" dirty="0">
                <a:latin typeface="Georgia" charset="0"/>
                <a:cs typeface="Georgia" charset="0"/>
              </a:rPr>
              <a:t> </a:t>
            </a:r>
            <a:r>
              <a:rPr lang="en-US" sz="2800" dirty="0">
                <a:latin typeface="Georgia" charset="0"/>
                <a:cs typeface="Georgia" charset="0"/>
              </a:rPr>
              <a:t>mismatch. Therefore, the incorporation of transfer</a:t>
            </a:r>
            <a:r>
              <a:rPr lang="tr-TR" sz="2800" dirty="0">
                <a:latin typeface="Georgia" charset="0"/>
                <a:cs typeface="Georgia" charset="0"/>
              </a:rPr>
              <a:t> </a:t>
            </a:r>
            <a:r>
              <a:rPr lang="en-US" sz="2800" dirty="0">
                <a:latin typeface="Georgia" charset="0"/>
                <a:cs typeface="Georgia" charset="0"/>
              </a:rPr>
              <a:t>functions between scanner settings can provide an</a:t>
            </a:r>
            <a:r>
              <a:rPr lang="tr-TR" sz="2800" dirty="0">
                <a:latin typeface="Georgia" charset="0"/>
                <a:cs typeface="Georgia" charset="0"/>
              </a:rPr>
              <a:t> </a:t>
            </a:r>
            <a:r>
              <a:rPr lang="en-US" sz="2800" dirty="0">
                <a:latin typeface="Georgia" charset="0"/>
                <a:cs typeface="Georgia" charset="0"/>
              </a:rPr>
              <a:t>economical means of generalizing a DL model for specific</a:t>
            </a:r>
            <a:r>
              <a:rPr lang="tr-TR" sz="2800" dirty="0">
                <a:latin typeface="Georgia" charset="0"/>
                <a:cs typeface="Georgia" charset="0"/>
              </a:rPr>
              <a:t> </a:t>
            </a:r>
            <a:r>
              <a:rPr lang="en-US" sz="2800" dirty="0">
                <a:latin typeface="Georgia" charset="0"/>
                <a:cs typeface="Georgia" charset="0"/>
              </a:rPr>
              <a:t>imaging tasks where scanner settings are not fixed by the</a:t>
            </a:r>
            <a:r>
              <a:rPr lang="tr-TR" sz="2800" dirty="0">
                <a:latin typeface="Georgia" charset="0"/>
                <a:cs typeface="Georgia" charset="0"/>
              </a:rPr>
              <a:t> </a:t>
            </a:r>
            <a:r>
              <a:rPr lang="en-US" sz="2800" dirty="0">
                <a:latin typeface="Georgia" charset="0"/>
                <a:cs typeface="Georgia" charset="0"/>
              </a:rPr>
              <a:t>operator.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9035" y="30321886"/>
            <a:ext cx="5739956" cy="996314"/>
          </a:xfrm>
          <a:prstGeom prst="rect">
            <a:avLst/>
          </a:prstGeom>
        </p:spPr>
      </p:pic>
      <p:pic>
        <p:nvPicPr>
          <p:cNvPr id="4" name="Picture 3" descr="Text, logo&#10;&#10;Description automatically generated">
            <a:extLst>
              <a:ext uri="{FF2B5EF4-FFF2-40B4-BE49-F238E27FC236}">
                <a16:creationId xmlns:a16="http://schemas.microsoft.com/office/drawing/2014/main" id="{8D5E6239-813E-4508-A7D9-F122A2E20767}"/>
              </a:ext>
            </a:extLst>
          </p:cNvPr>
          <p:cNvPicPr>
            <a:picLocks noChangeAspect="1"/>
          </p:cNvPicPr>
          <p:nvPr/>
        </p:nvPicPr>
        <p:blipFill rotWithShape="1">
          <a:blip r:embed="rId3"/>
          <a:srcRect t="18787" b="18222"/>
          <a:stretch/>
        </p:blipFill>
        <p:spPr>
          <a:xfrm>
            <a:off x="33223200" y="27447023"/>
            <a:ext cx="2743200" cy="1737577"/>
          </a:xfrm>
          <a:prstGeom prst="rect">
            <a:avLst/>
          </a:prstGeom>
        </p:spPr>
      </p:pic>
      <mc:AlternateContent xmlns:mc="http://schemas.openxmlformats.org/markup-compatibility/2006" xmlns:a14="http://schemas.microsoft.com/office/drawing/2010/main">
        <mc:Choice Requires="a14">
          <p:sp>
            <p:nvSpPr>
              <p:cNvPr id="29" name="Rectangle 52">
                <a:extLst>
                  <a:ext uri="{FF2B5EF4-FFF2-40B4-BE49-F238E27FC236}">
                    <a16:creationId xmlns:a16="http://schemas.microsoft.com/office/drawing/2014/main" id="{79C3D697-6B6D-4D17-9C93-B773C87B11D2}"/>
                  </a:ext>
                </a:extLst>
              </p:cNvPr>
              <p:cNvSpPr>
                <a:spLocks noChangeArrowheads="1"/>
              </p:cNvSpPr>
              <p:nvPr/>
            </p:nvSpPr>
            <p:spPr bwMode="auto">
              <a:xfrm>
                <a:off x="11772900" y="5152030"/>
                <a:ext cx="9829800" cy="15879170"/>
              </a:xfrm>
              <a:prstGeom prst="rect">
                <a:avLst/>
              </a:prstGeom>
              <a:solidFill>
                <a:schemeClr val="bg1"/>
              </a:solidFill>
              <a:ln>
                <a:noFill/>
              </a:ln>
              <a:extLst>
                <a:ext uri="{91240B29-F687-4f45-9708-019B960494DF}">
                  <a14:hiddenLine xmlns="" w="9525">
                    <a:solidFill>
                      <a:srgbClr val="000000"/>
                    </a:solidFill>
                    <a:miter lim="800000"/>
                    <a:headEnd/>
                    <a:tailEnd/>
                  </a14:hiddenLine>
                </a:ext>
              </a:extLst>
            </p:spPr>
            <p:txBody>
              <a:bodyPr lIns="360000" tIns="360000" rIns="360000" bIns="360000"/>
              <a:lstStyle/>
              <a:p>
                <a:pPr>
                  <a:spcBef>
                    <a:spcPct val="50000"/>
                  </a:spcBef>
                </a:pPr>
                <a:r>
                  <a:rPr lang="tr-TR" sz="2800" dirty="0">
                    <a:latin typeface="Georgia" charset="0"/>
                  </a:rPr>
                  <a:t>An ultrasound image can be decomposed as </a:t>
                </a:r>
              </a:p>
              <a:p>
                <a:pPr>
                  <a:spcBef>
                    <a:spcPct val="50000"/>
                  </a:spcBef>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𝑊</m:t>
                      </m:r>
                      <m:d>
                        <m:dPr>
                          <m:ctrlPr>
                            <a:rPr lang="en-US" sz="2800" i="1">
                              <a:latin typeface="Cambria Math" panose="02040503050406030204" pitchFamily="18" charset="0"/>
                            </a:rPr>
                          </m:ctrlPr>
                        </m:dPr>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e>
                      </m:d>
                      <m:r>
                        <a:rPr lang="en-US" sz="2800">
                          <a:latin typeface="Cambria Math" panose="02040503050406030204" pitchFamily="18" charset="0"/>
                        </a:rPr>
                        <m:t>=</m:t>
                      </m:r>
                      <m:sSub>
                        <m:sSubPr>
                          <m:ctrlPr>
                            <a:rPr lang="en-US" sz="2800" i="1">
                              <a:latin typeface="Cambria Math" panose="02040503050406030204" pitchFamily="18" charset="0"/>
                            </a:rPr>
                          </m:ctrlPr>
                        </m:sSubPr>
                        <m:e>
                          <m:r>
                            <a:rPr lang="en-US" sz="2800">
                              <a:latin typeface="Cambria Math" panose="02040503050406030204" pitchFamily="18" charset="0"/>
                            </a:rPr>
                            <m:t>𝑆</m:t>
                          </m:r>
                        </m:e>
                        <m:sub>
                          <m:r>
                            <m:rPr>
                              <m:sty m:val="p"/>
                            </m:rPr>
                            <a:rPr lang="en-US" sz="2800">
                              <a:latin typeface="Cambria Math" panose="02040503050406030204" pitchFamily="18" charset="0"/>
                            </a:rPr>
                            <m:t>ϕ</m:t>
                          </m:r>
                        </m:sub>
                      </m:sSub>
                      <m:d>
                        <m:dPr>
                          <m:ctrlPr>
                            <a:rPr lang="en-US" sz="2800" i="1">
                              <a:latin typeface="Cambria Math" panose="02040503050406030204" pitchFamily="18" charset="0"/>
                            </a:rPr>
                          </m:ctrlPr>
                        </m:dPr>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e>
                      </m:d>
                      <m:r>
                        <a:rPr lang="en-US" sz="2800">
                          <a:latin typeface="Cambria Math" panose="02040503050406030204" pitchFamily="18" charset="0"/>
                        </a:rPr>
                        <m:t>𝑃</m:t>
                      </m:r>
                      <m:d>
                        <m:dPr>
                          <m:ctrlPr>
                            <a:rPr lang="en-US" sz="2800" i="1">
                              <a:latin typeface="Cambria Math" panose="02040503050406030204" pitchFamily="18" charset="0"/>
                            </a:rPr>
                          </m:ctrlPr>
                        </m:dPr>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e>
                      </m:d>
                    </m:oMath>
                  </m:oMathPara>
                </a14:m>
                <a:endParaRPr lang="tr-TR" sz="2800" dirty="0">
                  <a:latin typeface="Georgia" charset="0"/>
                </a:endParaRPr>
              </a:p>
              <a:p>
                <a:pPr algn="just">
                  <a:spcBef>
                    <a:spcPct val="50000"/>
                  </a:spcBef>
                </a:pPr>
                <a:r>
                  <a:rPr lang="tr-TR" sz="2800" dirty="0">
                    <a:latin typeface="Georgia" charset="0"/>
                  </a:rPr>
                  <a:t>where</a:t>
                </a:r>
                <a:r>
                  <a:rPr lang="tr-TR" sz="2800" dirty="0"/>
                  <a:t> </a:t>
                </a:r>
                <a14:m>
                  <m:oMath xmlns:m="http://schemas.openxmlformats.org/officeDocument/2006/math">
                    <m:sSub>
                      <m:sSubPr>
                        <m:ctrlPr>
                          <a:rPr lang="en-US" sz="2800" i="1">
                            <a:latin typeface="Cambria Math" panose="02040503050406030204" pitchFamily="18" charset="0"/>
                          </a:rPr>
                        </m:ctrlPr>
                      </m:sSubPr>
                      <m:e>
                        <m:r>
                          <a:rPr lang="en-US" sz="2800">
                            <a:latin typeface="Cambria Math" panose="02040503050406030204" pitchFamily="18" charset="0"/>
                          </a:rPr>
                          <m:t>𝑆</m:t>
                        </m:r>
                      </m:e>
                      <m:sub>
                        <m:r>
                          <m:rPr>
                            <m:sty m:val="p"/>
                          </m:rPr>
                          <a:rPr lang="en-US" sz="2800">
                            <a:latin typeface="Cambria Math" panose="02040503050406030204" pitchFamily="18" charset="0"/>
                          </a:rPr>
                          <m:t>ϕ</m:t>
                        </m:r>
                      </m:sub>
                    </m:sSub>
                  </m:oMath>
                </a14:m>
                <a:r>
                  <a:rPr lang="tr-TR" sz="2800" dirty="0">
                    <a:latin typeface="Georgia" charset="0"/>
                  </a:rPr>
                  <a:t> </a:t>
                </a:r>
                <a:r>
                  <a:rPr lang="en-US" sz="2800" dirty="0">
                    <a:latin typeface="Georgia" charset="0"/>
                  </a:rPr>
                  <a:t>is the system response</a:t>
                </a:r>
                <a:r>
                  <a:rPr lang="tr-TR" sz="2800" dirty="0">
                    <a:latin typeface="Georgia" charset="0"/>
                  </a:rPr>
                  <a:t> </a:t>
                </a:r>
                <a:r>
                  <a:rPr lang="en-US" sz="2800" dirty="0">
                    <a:latin typeface="Georgia" charset="0"/>
                  </a:rPr>
                  <a:t>which incorporates all the information related to ultrasound</a:t>
                </a:r>
                <a:r>
                  <a:rPr lang="tr-TR" sz="2800" dirty="0">
                    <a:latin typeface="Georgia" charset="0"/>
                  </a:rPr>
                  <a:t> </a:t>
                </a:r>
                <a:r>
                  <a:rPr lang="en-US" sz="2800" dirty="0">
                    <a:latin typeface="Georgia" charset="0"/>
                  </a:rPr>
                  <a:t>imaging system and </a:t>
                </a:r>
                <a14:m>
                  <m:oMath xmlns:m="http://schemas.openxmlformats.org/officeDocument/2006/math">
                    <m:r>
                      <a:rPr lang="en-US" sz="2800">
                        <a:latin typeface="Cambria Math" panose="02040503050406030204" pitchFamily="18" charset="0"/>
                      </a:rPr>
                      <m:t>𝑃</m:t>
                    </m:r>
                  </m:oMath>
                </a14:m>
                <a:r>
                  <a:rPr lang="en-US" sz="2800" dirty="0">
                    <a:latin typeface="Georgia" charset="0"/>
                  </a:rPr>
                  <a:t> which</a:t>
                </a:r>
                <a:r>
                  <a:rPr lang="tr-TR" sz="2800" dirty="0">
                    <a:latin typeface="Georgia" charset="0"/>
                  </a:rPr>
                  <a:t> </a:t>
                </a:r>
                <a:r>
                  <a:rPr lang="en-US" sz="2800" dirty="0">
                    <a:latin typeface="Georgia" charset="0"/>
                  </a:rPr>
                  <a:t>is the tissue signal that incorporates all the</a:t>
                </a:r>
                <a:r>
                  <a:rPr lang="tr-TR" sz="2800" dirty="0">
                    <a:latin typeface="Georgia" charset="0"/>
                  </a:rPr>
                  <a:t> </a:t>
                </a:r>
                <a:r>
                  <a:rPr lang="en-US" sz="2800" dirty="0">
                    <a:latin typeface="Georgia" charset="0"/>
                  </a:rPr>
                  <a:t>information related</a:t>
                </a:r>
                <a:r>
                  <a:rPr lang="tr-TR" sz="2800" dirty="0">
                    <a:latin typeface="Georgia" charset="0"/>
                  </a:rPr>
                  <a:t> </a:t>
                </a:r>
                <a:r>
                  <a:rPr lang="en-US" sz="2800" dirty="0">
                    <a:latin typeface="Georgia" charset="0"/>
                  </a:rPr>
                  <a:t>to imaging substrate</a:t>
                </a:r>
                <a:r>
                  <a:rPr lang="tr-TR" sz="2800" dirty="0">
                    <a:latin typeface="Georgia" charset="0"/>
                  </a:rPr>
                  <a:t>. </a:t>
                </a:r>
                <a:r>
                  <a:rPr lang="en-US" sz="2800" dirty="0">
                    <a:latin typeface="Georgia" charset="0"/>
                  </a:rPr>
                  <a:t>To calibrate the acquisition-related data mismatches</a:t>
                </a:r>
                <a:r>
                  <a:rPr lang="tr-TR" sz="2800" dirty="0">
                    <a:latin typeface="Georgia" charset="0"/>
                  </a:rPr>
                  <a:t> </a:t>
                </a:r>
                <a:r>
                  <a:rPr lang="en-US" sz="2800" dirty="0">
                    <a:latin typeface="Georgia" charset="0"/>
                  </a:rPr>
                  <a:t>between two system settings, we setup the scenario where the</a:t>
                </a:r>
                <a:r>
                  <a:rPr lang="tr-TR" sz="2800" dirty="0">
                    <a:latin typeface="Georgia" charset="0"/>
                  </a:rPr>
                  <a:t> </a:t>
                </a:r>
                <a:r>
                  <a:rPr lang="en-US" sz="2800" dirty="0">
                    <a:latin typeface="Georgia" charset="0"/>
                  </a:rPr>
                  <a:t>tissue signal,</a:t>
                </a:r>
                <a:r>
                  <a:rPr lang="tr-TR" sz="2800" dirty="0">
                    <a:latin typeface="Georgia" charset="0"/>
                  </a:rPr>
                  <a:t> </a:t>
                </a:r>
                <a14:m>
                  <m:oMath xmlns:m="http://schemas.openxmlformats.org/officeDocument/2006/math">
                    <m:r>
                      <a:rPr lang="en-US" sz="2800">
                        <a:latin typeface="Cambria Math" panose="02040503050406030204" pitchFamily="18" charset="0"/>
                      </a:rPr>
                      <m:t>𝑃</m:t>
                    </m:r>
                    <m:r>
                      <a:rPr lang="tr-TR" sz="2800" b="0" i="0" smtClean="0">
                        <a:latin typeface="Cambria Math" panose="02040503050406030204" pitchFamily="18" charset="0"/>
                      </a:rPr>
                      <m:t> </m:t>
                    </m:r>
                  </m:oMath>
                </a14:m>
                <a:r>
                  <a:rPr lang="en-US" sz="2800" dirty="0">
                    <a:latin typeface="Georgia" charset="0"/>
                  </a:rPr>
                  <a:t>does not change between testing and</a:t>
                </a:r>
                <a:r>
                  <a:rPr lang="tr-TR" sz="2800" dirty="0">
                    <a:latin typeface="Georgia" charset="0"/>
                  </a:rPr>
                  <a:t> </a:t>
                </a:r>
                <a:r>
                  <a:rPr lang="en-US" sz="2800" dirty="0">
                    <a:latin typeface="Georgia" charset="0"/>
                  </a:rPr>
                  <a:t>training, such </a:t>
                </a:r>
                <a:r>
                  <a:rPr lang="tr-TR" sz="2800" dirty="0">
                    <a:latin typeface="Georgia" charset="0"/>
                  </a:rPr>
                  <a:t>that</a:t>
                </a:r>
              </a:p>
              <a:p>
                <a:pPr>
                  <a:spcBef>
                    <a:spcPct val="50000"/>
                  </a:spcBef>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a:latin typeface="Cambria Math" panose="02040503050406030204" pitchFamily="18" charset="0"/>
                                </a:rPr>
                                <m:t>𝑊</m:t>
                              </m:r>
                            </m:e>
                            <m:sub>
                              <m:r>
                                <a:rPr lang="en-US" sz="2800">
                                  <a:latin typeface="Cambria Math" panose="02040503050406030204" pitchFamily="18" charset="0"/>
                                </a:rPr>
                                <m:t>𝑡𝑒𝑠𝑡</m:t>
                              </m:r>
                            </m:sub>
                          </m:sSub>
                          <m:d>
                            <m:dPr>
                              <m:ctrlPr>
                                <a:rPr lang="en-US" sz="2800" i="1">
                                  <a:latin typeface="Cambria Math" panose="02040503050406030204" pitchFamily="18" charset="0"/>
                                </a:rPr>
                              </m:ctrlPr>
                            </m:dPr>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e>
                          </m:d>
                        </m:num>
                        <m:den>
                          <m:sSub>
                            <m:sSubPr>
                              <m:ctrlPr>
                                <a:rPr lang="en-US" sz="2800" i="1">
                                  <a:latin typeface="Cambria Math" panose="02040503050406030204" pitchFamily="18" charset="0"/>
                                </a:rPr>
                              </m:ctrlPr>
                            </m:sSubPr>
                            <m:e>
                              <m:r>
                                <a:rPr lang="en-US" sz="2800">
                                  <a:latin typeface="Cambria Math" panose="02040503050406030204" pitchFamily="18" charset="0"/>
                                </a:rPr>
                                <m:t>𝑊</m:t>
                              </m:r>
                            </m:e>
                            <m:sub>
                              <m:r>
                                <a:rPr lang="en-US" sz="2800">
                                  <a:latin typeface="Cambria Math" panose="02040503050406030204" pitchFamily="18" charset="0"/>
                                </a:rPr>
                                <m:t>𝑡𝑟𝑎𝑖𝑛</m:t>
                              </m:r>
                            </m:sub>
                          </m:sSub>
                          <m:d>
                            <m:dPr>
                              <m:ctrlPr>
                                <a:rPr lang="en-US" sz="2800" i="1">
                                  <a:latin typeface="Cambria Math" panose="02040503050406030204" pitchFamily="18" charset="0"/>
                                </a:rPr>
                              </m:ctrlPr>
                            </m:dPr>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e>
                          </m:d>
                        </m:den>
                      </m:f>
                      <m:r>
                        <a:rPr lang="en-US" sz="280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a:latin typeface="Cambria Math" panose="02040503050406030204" pitchFamily="18" charset="0"/>
                                </a:rPr>
                                <m:t>𝑆</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ϕ</m:t>
                                  </m:r>
                                </m:e>
                                <m:sub>
                                  <m:r>
                                    <a:rPr lang="en-US" sz="2800">
                                      <a:latin typeface="Cambria Math" panose="02040503050406030204" pitchFamily="18" charset="0"/>
                                    </a:rPr>
                                    <m:t>𝑡𝑒𝑠𝑡</m:t>
                                  </m:r>
                                </m:sub>
                              </m:sSub>
                            </m:sub>
                          </m:sSub>
                          <m:d>
                            <m:dPr>
                              <m:ctrlPr>
                                <a:rPr lang="en-US" sz="2800" i="1">
                                  <a:latin typeface="Cambria Math" panose="02040503050406030204" pitchFamily="18" charset="0"/>
                                </a:rPr>
                              </m:ctrlPr>
                            </m:dPr>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e>
                          </m:d>
                        </m:num>
                        <m:den>
                          <m:sSub>
                            <m:sSubPr>
                              <m:ctrlPr>
                                <a:rPr lang="en-US" sz="2800" i="1">
                                  <a:latin typeface="Cambria Math" panose="02040503050406030204" pitchFamily="18" charset="0"/>
                                </a:rPr>
                              </m:ctrlPr>
                            </m:sSubPr>
                            <m:e>
                              <m:r>
                                <a:rPr lang="en-US" sz="2800">
                                  <a:latin typeface="Cambria Math" panose="02040503050406030204" pitchFamily="18" charset="0"/>
                                </a:rPr>
                                <m:t>𝑆</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ϕ</m:t>
                                  </m:r>
                                </m:e>
                                <m:sub>
                                  <m:r>
                                    <a:rPr lang="en-US" sz="2800">
                                      <a:latin typeface="Cambria Math" panose="02040503050406030204" pitchFamily="18" charset="0"/>
                                    </a:rPr>
                                    <m:t>𝑡𝑟𝑎𝑖𝑛</m:t>
                                  </m:r>
                                </m:sub>
                              </m:sSub>
                            </m:sub>
                          </m:sSub>
                          <m:d>
                            <m:dPr>
                              <m:ctrlPr>
                                <a:rPr lang="en-US" sz="2800" i="1">
                                  <a:latin typeface="Cambria Math" panose="02040503050406030204" pitchFamily="18" charset="0"/>
                                </a:rPr>
                              </m:ctrlPr>
                            </m:dPr>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e>
                          </m:d>
                        </m:den>
                      </m:f>
                    </m:oMath>
                  </m:oMathPara>
                </a14:m>
                <a:endParaRPr lang="tr-TR" sz="2800" dirty="0">
                  <a:latin typeface="Georgia" panose="02040502050405020303" pitchFamily="18" charset="0"/>
                </a:endParaRPr>
              </a:p>
              <a:p>
                <a:pPr>
                  <a:spcBef>
                    <a:spcPct val="50000"/>
                  </a:spcBef>
                </a:pPr>
                <a:r>
                  <a:rPr lang="tr-TR" sz="2800" dirty="0"/>
                  <a:t>                                             </a:t>
                </a:r>
                <a14:m>
                  <m:oMath xmlns:m="http://schemas.openxmlformats.org/officeDocument/2006/math">
                    <m:r>
                      <a:rPr lang="en-US" sz="2800" i="1" smtClean="0">
                        <a:latin typeface="Cambria Math" panose="02040503050406030204" pitchFamily="18" charset="0"/>
                      </a:rPr>
                      <m:t>=</m:t>
                    </m:r>
                    <m:r>
                      <m:rPr>
                        <m:sty m:val="p"/>
                      </m:rPr>
                      <a:rPr lang="en-US" sz="2800">
                        <a:latin typeface="Cambria Math" panose="02040503050406030204" pitchFamily="18" charset="0"/>
                      </a:rPr>
                      <m:t>Γ</m:t>
                    </m:r>
                    <m:d>
                      <m:dPr>
                        <m:ctrlPr>
                          <a:rPr lang="en-US" sz="2800" i="1">
                            <a:latin typeface="Cambria Math" panose="02040503050406030204" pitchFamily="18" charset="0"/>
                          </a:rPr>
                        </m:ctrlPr>
                      </m:dPr>
                      <m:e>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𝑥</m:t>
                        </m:r>
                      </m:e>
                    </m:d>
                  </m:oMath>
                </a14:m>
                <a:endParaRPr lang="tr-TR" sz="2800" dirty="0">
                  <a:latin typeface="Georgia" panose="02040502050405020303" pitchFamily="18" charset="0"/>
                </a:endParaRPr>
              </a:p>
              <a:p>
                <a:pPr algn="just">
                  <a:spcBef>
                    <a:spcPct val="50000"/>
                  </a:spcBef>
                </a:pPr>
                <a:r>
                  <a:rPr lang="en-US" sz="2800" dirty="0">
                    <a:latin typeface="Georgia" charset="0"/>
                  </a:rPr>
                  <a:t>where </a:t>
                </a:r>
                <a14:m>
                  <m:oMath xmlns:m="http://schemas.openxmlformats.org/officeDocument/2006/math">
                    <m:r>
                      <m:rPr>
                        <m:sty m:val="p"/>
                      </m:rPr>
                      <a:rPr lang="en-US" sz="2800" smtClean="0">
                        <a:latin typeface="Cambria Math" panose="02040503050406030204" pitchFamily="18" charset="0"/>
                      </a:rPr>
                      <m:t>Γ</m:t>
                    </m:r>
                    <m:d>
                      <m:dPr>
                        <m:ctrlPr>
                          <a:rPr lang="en-US" sz="2800" i="1">
                            <a:latin typeface="Cambria Math" panose="02040503050406030204" pitchFamily="18" charset="0"/>
                          </a:rPr>
                        </m:ctrlPr>
                      </m:dPr>
                      <m:e>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 </m:t>
                    </m:r>
                  </m:oMath>
                </a14:m>
                <a:r>
                  <a:rPr lang="en-US" sz="2800" dirty="0">
                    <a:latin typeface="Georgia" charset="0"/>
                  </a:rPr>
                  <a:t>represents </a:t>
                </a:r>
                <a:r>
                  <a:rPr lang="en-US" sz="2800" i="1" dirty="0">
                    <a:latin typeface="Georgia" charset="0"/>
                  </a:rPr>
                  <a:t>”the setting transfer function”</a:t>
                </a:r>
                <a:r>
                  <a:rPr lang="tr-TR" sz="2800" i="1" dirty="0">
                    <a:latin typeface="Georgia" charset="0"/>
                  </a:rPr>
                  <a:t> </a:t>
                </a:r>
                <a:r>
                  <a:rPr lang="tr-TR" sz="2800" dirty="0">
                    <a:latin typeface="Georgia" charset="0"/>
                  </a:rPr>
                  <a:t>in train-time</a:t>
                </a:r>
                <a:r>
                  <a:rPr lang="tr-TR" sz="2800" i="1" dirty="0">
                    <a:latin typeface="Georgia" charset="0"/>
                  </a:rPr>
                  <a:t> </a:t>
                </a:r>
                <a:r>
                  <a:rPr lang="tr-TR" sz="2800" dirty="0">
                    <a:latin typeface="Georgia" charset="0"/>
                  </a:rPr>
                  <a:t>that</a:t>
                </a:r>
                <a:r>
                  <a:rPr lang="en-US" sz="2800" dirty="0">
                    <a:latin typeface="Georgia" charset="0"/>
                  </a:rPr>
                  <a:t> </a:t>
                </a:r>
                <a:r>
                  <a:rPr lang="tr-TR" sz="2800" dirty="0">
                    <a:latin typeface="Georgia" charset="0"/>
                  </a:rPr>
                  <a:t>transfers </a:t>
                </a:r>
                <a:r>
                  <a:rPr lang="en-US" sz="2800" dirty="0">
                    <a:latin typeface="Georgia" charset="0"/>
                  </a:rPr>
                  <a:t>training </a:t>
                </a:r>
                <a:r>
                  <a:rPr lang="tr-TR" sz="2800" dirty="0">
                    <a:latin typeface="Georgia" charset="0"/>
                  </a:rPr>
                  <a:t>to</a:t>
                </a:r>
                <a:r>
                  <a:rPr lang="en-US" sz="2800" dirty="0">
                    <a:latin typeface="Georgia" charset="0"/>
                  </a:rPr>
                  <a:t> testing system parameters.</a:t>
                </a:r>
                <a:r>
                  <a:rPr lang="tr-TR" sz="2800" dirty="0">
                    <a:latin typeface="Georgia" charset="0"/>
                  </a:rPr>
                  <a:t> Similarly, </a:t>
                </a:r>
                <a14:m>
                  <m:oMath xmlns:m="http://schemas.openxmlformats.org/officeDocument/2006/math">
                    <m:sSup>
                      <m:sSupPr>
                        <m:ctrlPr>
                          <a:rPr lang="en-US" sz="2800" i="1">
                            <a:latin typeface="Cambria Math" panose="02040503050406030204" pitchFamily="18" charset="0"/>
                          </a:rPr>
                        </m:ctrlPr>
                      </m:sSupPr>
                      <m:e>
                        <m:r>
                          <m:rPr>
                            <m:sty m:val="p"/>
                          </m:rPr>
                          <a:rPr lang="en-US" sz="2800">
                            <a:latin typeface="Cambria Math" panose="02040503050406030204" pitchFamily="18" charset="0"/>
                          </a:rPr>
                          <m:t>Γ</m:t>
                        </m:r>
                      </m:e>
                      <m:sup>
                        <m:r>
                          <a:rPr lang="en-US" sz="2800" i="1">
                            <a:latin typeface="Cambria Math" panose="02040503050406030204" pitchFamily="18" charset="0"/>
                          </a:rPr>
                          <m:t>−</m:t>
                        </m:r>
                        <m:r>
                          <a:rPr lang="en-US" sz="2800">
                            <a:latin typeface="Cambria Math" panose="02040503050406030204" pitchFamily="18" charset="0"/>
                          </a:rPr>
                          <m:t>1</m:t>
                        </m:r>
                      </m:sup>
                    </m:sSup>
                    <m:d>
                      <m:dPr>
                        <m:ctrlPr>
                          <a:rPr lang="en-US" sz="2800" i="1">
                            <a:latin typeface="Cambria Math" panose="02040503050406030204" pitchFamily="18" charset="0"/>
                          </a:rPr>
                        </m:ctrlPr>
                      </m:dPr>
                      <m:e>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𝑥</m:t>
                        </m:r>
                      </m:e>
                    </m:d>
                    <m:r>
                      <a:rPr lang="tr-TR" sz="2800" b="0" i="1" smtClean="0">
                        <a:latin typeface="Cambria Math" panose="02040503050406030204" pitchFamily="18" charset="0"/>
                      </a:rPr>
                      <m:t> </m:t>
                    </m:r>
                  </m:oMath>
                </a14:m>
                <a:r>
                  <a:rPr lang="tr-TR" sz="2800" dirty="0">
                    <a:latin typeface="Georgia" charset="0"/>
                  </a:rPr>
                  <a:t>represents </a:t>
                </a:r>
                <a:r>
                  <a:rPr lang="en-US" sz="2800" i="1" dirty="0">
                    <a:latin typeface="Georgia" charset="0"/>
                  </a:rPr>
                  <a:t>”the setting transfer function”</a:t>
                </a:r>
                <a:r>
                  <a:rPr lang="tr-TR" sz="2800" i="1" dirty="0">
                    <a:latin typeface="Georgia" charset="0"/>
                  </a:rPr>
                  <a:t> </a:t>
                </a:r>
                <a:r>
                  <a:rPr lang="tr-TR" sz="2800" dirty="0">
                    <a:latin typeface="Georgia" charset="0"/>
                  </a:rPr>
                  <a:t>in test-time that</a:t>
                </a:r>
                <a:r>
                  <a:rPr lang="en-US" sz="2800" dirty="0">
                    <a:latin typeface="Georgia" charset="0"/>
                  </a:rPr>
                  <a:t> </a:t>
                </a:r>
                <a:r>
                  <a:rPr lang="tr-TR" sz="2800" dirty="0">
                    <a:latin typeface="Georgia" charset="0"/>
                  </a:rPr>
                  <a:t>transfers </a:t>
                </a:r>
                <a:r>
                  <a:rPr lang="en-US" sz="2800" dirty="0">
                    <a:latin typeface="Georgia" charset="0"/>
                  </a:rPr>
                  <a:t>t</a:t>
                </a:r>
                <a:r>
                  <a:rPr lang="tr-TR" sz="2800" dirty="0">
                    <a:latin typeface="Georgia" charset="0"/>
                  </a:rPr>
                  <a:t>esting</a:t>
                </a:r>
                <a:r>
                  <a:rPr lang="en-US" sz="2800" dirty="0">
                    <a:latin typeface="Georgia" charset="0"/>
                  </a:rPr>
                  <a:t> </a:t>
                </a:r>
                <a:r>
                  <a:rPr lang="tr-TR" sz="2800" dirty="0">
                    <a:latin typeface="Georgia" charset="0"/>
                  </a:rPr>
                  <a:t>to</a:t>
                </a:r>
                <a:r>
                  <a:rPr lang="en-US" sz="2800" dirty="0">
                    <a:latin typeface="Georgia" charset="0"/>
                  </a:rPr>
                  <a:t> t</a:t>
                </a:r>
                <a:r>
                  <a:rPr lang="tr-TR" sz="2800" dirty="0">
                    <a:latin typeface="Georgia" charset="0"/>
                  </a:rPr>
                  <a:t>raining</a:t>
                </a:r>
                <a:r>
                  <a:rPr lang="en-US" sz="2800" dirty="0">
                    <a:latin typeface="Georgia" charset="0"/>
                  </a:rPr>
                  <a:t> system parameters.</a:t>
                </a:r>
                <a:endParaRPr lang="tr-TR" sz="2800" dirty="0">
                  <a:latin typeface="Georgia" charset="0"/>
                </a:endParaRPr>
              </a:p>
              <a:p>
                <a:pPr>
                  <a:spcBef>
                    <a:spcPct val="50000"/>
                  </a:spcBef>
                </a:pPr>
                <a:r>
                  <a:rPr lang="en-US" sz="2800" dirty="0">
                    <a:latin typeface="Georgia" charset="0"/>
                  </a:rPr>
                  <a:t>Here is the proposed method step by step at a high-level:</a:t>
                </a:r>
                <a:endParaRPr lang="tr-TR" sz="2800" dirty="0">
                  <a:latin typeface="Georgia" charset="0"/>
                </a:endParaRPr>
              </a:p>
              <a:p>
                <a:pPr marL="514350" indent="-514350">
                  <a:spcBef>
                    <a:spcPct val="50000"/>
                  </a:spcBef>
                  <a:buFont typeface="+mj-lt"/>
                  <a:buAutoNum type="arabicPeriod"/>
                </a:pPr>
                <a:r>
                  <a:rPr lang="en-US" sz="2800" dirty="0">
                    <a:latin typeface="Georgia" charset="0"/>
                  </a:rPr>
                  <a:t>Generate and gather a </a:t>
                </a:r>
                <a:r>
                  <a:rPr lang="en-US" sz="2800" i="1" dirty="0">
                    <a:latin typeface="Georgia" charset="0"/>
                  </a:rPr>
                  <a:t>large</a:t>
                </a:r>
                <a:r>
                  <a:rPr lang="en-US" sz="2800" dirty="0">
                    <a:latin typeface="Georgia" charset="0"/>
                  </a:rPr>
                  <a:t> amount of training data at a single setting.   </a:t>
                </a:r>
                <a:endParaRPr lang="tr-TR" sz="2800" dirty="0">
                  <a:latin typeface="Georgia" charset="0"/>
                </a:endParaRPr>
              </a:p>
              <a:p>
                <a:pPr marL="514350" indent="-514350">
                  <a:spcBef>
                    <a:spcPct val="50000"/>
                  </a:spcBef>
                  <a:buFont typeface="+mj-lt"/>
                  <a:buAutoNum type="arabicPeriod"/>
                </a:pPr>
                <a:r>
                  <a:rPr lang="en-US" sz="2800" dirty="0">
                    <a:latin typeface="Georgia" charset="0"/>
                  </a:rPr>
                  <a:t>Generate and gather a </a:t>
                </a:r>
                <a:r>
                  <a:rPr lang="en-US" sz="2800" i="1" dirty="0">
                    <a:latin typeface="Georgia" charset="0"/>
                  </a:rPr>
                  <a:t>small</a:t>
                </a:r>
                <a:r>
                  <a:rPr lang="en-US" sz="2800" dirty="0">
                    <a:latin typeface="Georgia" charset="0"/>
                  </a:rPr>
                  <a:t> amount of calibration data at each scanner setting.    </a:t>
                </a:r>
                <a:endParaRPr lang="tr-TR" sz="2800" dirty="0">
                  <a:latin typeface="Georgia" charset="0"/>
                </a:endParaRPr>
              </a:p>
              <a:p>
                <a:pPr marL="514350" indent="-514350">
                  <a:spcBef>
                    <a:spcPct val="50000"/>
                  </a:spcBef>
                  <a:buFont typeface="+mj-lt"/>
                  <a:buAutoNum type="arabicPeriod"/>
                </a:pPr>
                <a:r>
                  <a:rPr lang="en-US" sz="2800" dirty="0">
                    <a:latin typeface="Georgia" charset="0"/>
                  </a:rPr>
                  <a:t>Calculate </a:t>
                </a:r>
                <a14:m>
                  <m:oMath xmlns:m="http://schemas.openxmlformats.org/officeDocument/2006/math">
                    <m:sSub>
                      <m:sSubPr>
                        <m:ctrlPr>
                          <a:rPr lang="en-US" sz="2800" i="1" smtClean="0">
                            <a:latin typeface="Cambria Math" panose="02040503050406030204" pitchFamily="18" charset="0"/>
                          </a:rPr>
                        </m:ctrlPr>
                      </m:sSubPr>
                      <m:e>
                        <m:r>
                          <a:rPr lang="en-US" sz="2800">
                            <a:latin typeface="Cambria Math" panose="02040503050406030204" pitchFamily="18" charset="0"/>
                          </a:rPr>
                          <m:t>𝑊</m:t>
                        </m:r>
                      </m:e>
                      <m:sub>
                        <m:r>
                          <a:rPr lang="en-US" sz="2800">
                            <a:latin typeface="Cambria Math" panose="02040503050406030204" pitchFamily="18" charset="0"/>
                          </a:rPr>
                          <m:t>𝑡𝑒𝑠𝑡</m:t>
                        </m:r>
                      </m:sub>
                    </m:sSub>
                    <m:d>
                      <m:dPr>
                        <m:ctrlPr>
                          <a:rPr lang="en-US" sz="2800" i="1">
                            <a:latin typeface="Cambria Math" panose="02040503050406030204" pitchFamily="18" charset="0"/>
                          </a:rPr>
                        </m:ctrlPr>
                      </m:dPr>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e>
                    </m:d>
                    <m:r>
                      <a:rPr lang="en-US" sz="2800" i="1">
                        <a:latin typeface="Cambria Math" panose="02040503050406030204" pitchFamily="18" charset="0"/>
                      </a:rPr>
                      <m:t> </m:t>
                    </m:r>
                  </m:oMath>
                </a14:m>
                <a:r>
                  <a:rPr lang="en-US" sz="2800" dirty="0">
                    <a:latin typeface="Georgia" charset="0"/>
                  </a:rPr>
                  <a:t>and </a:t>
                </a:r>
                <a14:m>
                  <m:oMath xmlns:m="http://schemas.openxmlformats.org/officeDocument/2006/math">
                    <m:sSub>
                      <m:sSubPr>
                        <m:ctrlPr>
                          <a:rPr lang="en-US" sz="2800" i="1">
                            <a:latin typeface="Cambria Math" panose="02040503050406030204" pitchFamily="18" charset="0"/>
                          </a:rPr>
                        </m:ctrlPr>
                      </m:sSubPr>
                      <m:e>
                        <m:r>
                          <a:rPr lang="en-US" sz="2800">
                            <a:latin typeface="Cambria Math" panose="02040503050406030204" pitchFamily="18" charset="0"/>
                          </a:rPr>
                          <m:t>𝑊</m:t>
                        </m:r>
                      </m:e>
                      <m:sub>
                        <m:r>
                          <a:rPr lang="en-US" sz="2800">
                            <a:latin typeface="Cambria Math" panose="02040503050406030204" pitchFamily="18" charset="0"/>
                          </a:rPr>
                          <m:t>𝑡𝑟𝑎𝑖𝑛</m:t>
                        </m:r>
                      </m:sub>
                    </m:sSub>
                    <m:d>
                      <m:dPr>
                        <m:ctrlPr>
                          <a:rPr lang="en-US" sz="2800" i="1">
                            <a:latin typeface="Cambria Math" panose="02040503050406030204" pitchFamily="18" charset="0"/>
                          </a:rPr>
                        </m:ctrlPr>
                      </m:dPr>
                      <m:e>
                        <m:r>
                          <a:rPr lang="en-US" sz="2800">
                            <a:latin typeface="Cambria Math" panose="02040503050406030204" pitchFamily="18" charset="0"/>
                          </a:rPr>
                          <m:t>𝑓</m:t>
                        </m:r>
                        <m:r>
                          <a:rPr lang="en-US" sz="2800">
                            <a:latin typeface="Cambria Math" panose="02040503050406030204" pitchFamily="18" charset="0"/>
                          </a:rPr>
                          <m:t>,</m:t>
                        </m:r>
                        <m:r>
                          <a:rPr lang="en-US" sz="2800">
                            <a:latin typeface="Cambria Math" panose="02040503050406030204" pitchFamily="18" charset="0"/>
                          </a:rPr>
                          <m:t>𝑥</m:t>
                        </m:r>
                      </m:e>
                    </m:d>
                    <m:r>
                      <a:rPr lang="en-US" sz="2800" i="1">
                        <a:latin typeface="Cambria Math" panose="02040503050406030204" pitchFamily="18" charset="0"/>
                      </a:rPr>
                      <m:t> </m:t>
                    </m:r>
                  </m:oMath>
                </a14:m>
                <a:r>
                  <a:rPr lang="en-US" sz="2800" dirty="0">
                    <a:latin typeface="Georgia" charset="0"/>
                  </a:rPr>
                  <a:t>by using the calibration set to calculate the setting transfer function </a:t>
                </a:r>
                <a14:m>
                  <m:oMath xmlns:m="http://schemas.openxmlformats.org/officeDocument/2006/math">
                    <m:r>
                      <m:rPr>
                        <m:sty m:val="p"/>
                      </m:rPr>
                      <a:rPr lang="en-US" sz="2800">
                        <a:latin typeface="Cambria Math" panose="02040503050406030204" pitchFamily="18" charset="0"/>
                      </a:rPr>
                      <m:t>Γ</m:t>
                    </m:r>
                    <m:r>
                      <a:rPr lang="tr-TR" sz="2800" b="0" i="1" smtClean="0">
                        <a:latin typeface="Cambria Math" panose="02040503050406030204" pitchFamily="18" charset="0"/>
                      </a:rPr>
                      <m:t> </m:t>
                    </m:r>
                  </m:oMath>
                </a14:m>
                <a:r>
                  <a:rPr lang="tr-TR" sz="2800" dirty="0">
                    <a:latin typeface="Georgia" charset="0"/>
                  </a:rPr>
                  <a:t>and </a:t>
                </a:r>
                <a14:m>
                  <m:oMath xmlns:m="http://schemas.openxmlformats.org/officeDocument/2006/math">
                    <m:sSup>
                      <m:sSupPr>
                        <m:ctrlPr>
                          <a:rPr lang="en-US" sz="2800" i="1">
                            <a:latin typeface="Cambria Math" panose="02040503050406030204" pitchFamily="18" charset="0"/>
                          </a:rPr>
                        </m:ctrlPr>
                      </m:sSupPr>
                      <m:e>
                        <m:r>
                          <m:rPr>
                            <m:sty m:val="p"/>
                          </m:rPr>
                          <a:rPr lang="en-US" sz="2800">
                            <a:latin typeface="Cambria Math" panose="02040503050406030204" pitchFamily="18" charset="0"/>
                          </a:rPr>
                          <m:t>Γ</m:t>
                        </m:r>
                      </m:e>
                      <m:sup>
                        <m:r>
                          <a:rPr lang="en-US" sz="2800" i="1">
                            <a:latin typeface="Cambria Math" panose="02040503050406030204" pitchFamily="18" charset="0"/>
                          </a:rPr>
                          <m:t>−</m:t>
                        </m:r>
                        <m:r>
                          <a:rPr lang="en-US" sz="2800">
                            <a:latin typeface="Cambria Math" panose="02040503050406030204" pitchFamily="18" charset="0"/>
                          </a:rPr>
                          <m:t>1</m:t>
                        </m:r>
                      </m:sup>
                    </m:sSup>
                  </m:oMath>
                </a14:m>
                <a:r>
                  <a:rPr lang="tr-TR" sz="2800" dirty="0">
                    <a:latin typeface="Georgia" charset="0"/>
                  </a:rPr>
                  <a:t>. </a:t>
                </a:r>
              </a:p>
              <a:p>
                <a:pPr marL="514350" indent="-514350">
                  <a:spcBef>
                    <a:spcPct val="50000"/>
                  </a:spcBef>
                  <a:buFont typeface="+mj-lt"/>
                  <a:buAutoNum type="arabicPeriod"/>
                </a:pPr>
                <a:r>
                  <a:rPr lang="en-US" sz="2800" dirty="0">
                    <a:latin typeface="Georgia" charset="0"/>
                  </a:rPr>
                  <a:t>Construct linear phase filters by using the magnitude responses of </a:t>
                </a:r>
                <a14:m>
                  <m:oMath xmlns:m="http://schemas.openxmlformats.org/officeDocument/2006/math">
                    <m:r>
                      <m:rPr>
                        <m:sty m:val="p"/>
                      </m:rPr>
                      <a:rPr lang="en-US" sz="2800" smtClean="0">
                        <a:latin typeface="Cambria Math" panose="02040503050406030204" pitchFamily="18" charset="0"/>
                      </a:rPr>
                      <m:t>Γ</m:t>
                    </m:r>
                    <m:r>
                      <a:rPr lang="tr-TR" sz="2800" b="0" i="1" smtClean="0">
                        <a:latin typeface="Cambria Math" panose="02040503050406030204" pitchFamily="18" charset="0"/>
                      </a:rPr>
                      <m:t> </m:t>
                    </m:r>
                  </m:oMath>
                </a14:m>
                <a:r>
                  <a:rPr lang="tr-TR" sz="2800" dirty="0">
                    <a:latin typeface="Georgia" charset="0"/>
                  </a:rPr>
                  <a:t>and </a:t>
                </a:r>
                <a14:m>
                  <m:oMath xmlns:m="http://schemas.openxmlformats.org/officeDocument/2006/math">
                    <m:sSup>
                      <m:sSupPr>
                        <m:ctrlPr>
                          <a:rPr lang="en-US" sz="2800" i="1">
                            <a:latin typeface="Cambria Math" panose="02040503050406030204" pitchFamily="18" charset="0"/>
                          </a:rPr>
                        </m:ctrlPr>
                      </m:sSupPr>
                      <m:e>
                        <m:r>
                          <m:rPr>
                            <m:sty m:val="p"/>
                          </m:rPr>
                          <a:rPr lang="en-US" sz="2800">
                            <a:latin typeface="Cambria Math" panose="02040503050406030204" pitchFamily="18" charset="0"/>
                          </a:rPr>
                          <m:t>Γ</m:t>
                        </m:r>
                      </m:e>
                      <m:sup>
                        <m:r>
                          <a:rPr lang="en-US" sz="2800" i="1">
                            <a:latin typeface="Cambria Math" panose="02040503050406030204" pitchFamily="18" charset="0"/>
                          </a:rPr>
                          <m:t>−</m:t>
                        </m:r>
                        <m:r>
                          <a:rPr lang="en-US" sz="2800">
                            <a:latin typeface="Cambria Math" panose="02040503050406030204" pitchFamily="18" charset="0"/>
                          </a:rPr>
                          <m:t>1</m:t>
                        </m:r>
                      </m:sup>
                    </m:sSup>
                  </m:oMath>
                </a14:m>
                <a:r>
                  <a:rPr lang="tr-TR" sz="2800" dirty="0">
                    <a:latin typeface="Georgia" charset="0"/>
                  </a:rPr>
                  <a:t>. </a:t>
                </a:r>
              </a:p>
              <a:p>
                <a:pPr marL="514350" indent="-514350">
                  <a:spcBef>
                    <a:spcPct val="50000"/>
                  </a:spcBef>
                  <a:buFont typeface="+mj-lt"/>
                  <a:buAutoNum type="arabicPeriod"/>
                </a:pPr>
                <a:r>
                  <a:rPr lang="en-US" sz="2800" dirty="0">
                    <a:latin typeface="Georgia" charset="0"/>
                  </a:rPr>
                  <a:t>When a different setting than training setting is being used in the scanning process, calibrate the mismatch by using filters either in the training time or in the testing time in the DL network</a:t>
                </a:r>
                <a:r>
                  <a:rPr lang="tr-TR" sz="2800" dirty="0">
                    <a:latin typeface="Georgia" charset="0"/>
                  </a:rPr>
                  <a:t>.</a:t>
                </a:r>
                <a:endParaRPr lang="en-US" sz="2800" dirty="0">
                  <a:latin typeface="Georgia" charset="0"/>
                </a:endParaRPr>
              </a:p>
            </p:txBody>
          </p:sp>
        </mc:Choice>
        <mc:Fallback xmlns="">
          <p:sp>
            <p:nvSpPr>
              <p:cNvPr id="29" name="Rectangle 52">
                <a:extLst>
                  <a:ext uri="{FF2B5EF4-FFF2-40B4-BE49-F238E27FC236}">
                    <a16:creationId xmlns:a16="http://schemas.microsoft.com/office/drawing/2014/main" id="{79C3D697-6B6D-4D17-9C93-B773C87B11D2}"/>
                  </a:ext>
                </a:extLst>
              </p:cNvPr>
              <p:cNvSpPr>
                <a:spLocks noRot="1" noChangeAspect="1" noMove="1" noResize="1" noEditPoints="1" noAdjustHandles="1" noChangeArrowheads="1" noChangeShapeType="1" noTextEdit="1"/>
              </p:cNvSpPr>
              <p:nvPr/>
            </p:nvSpPr>
            <p:spPr bwMode="auto">
              <a:xfrm>
                <a:off x="11772900" y="5152030"/>
                <a:ext cx="9829800" cy="15879170"/>
              </a:xfrm>
              <a:prstGeom prst="rect">
                <a:avLst/>
              </a:prstGeom>
              <a:blipFill>
                <a:blip r:embed="rId4"/>
                <a:stretch>
                  <a:fillRect b="-422"/>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 name="Picture 5" descr="A picture containing cup, indoor, tableware, dishware&#10;&#10;Description automatically generated">
            <a:extLst>
              <a:ext uri="{FF2B5EF4-FFF2-40B4-BE49-F238E27FC236}">
                <a16:creationId xmlns:a16="http://schemas.microsoft.com/office/drawing/2014/main" id="{E0F97815-24C3-46C6-99CD-3FBCE6FD5FB1}"/>
              </a:ext>
            </a:extLst>
          </p:cNvPr>
          <p:cNvPicPr>
            <a:picLocks noChangeAspect="1"/>
          </p:cNvPicPr>
          <p:nvPr/>
        </p:nvPicPr>
        <p:blipFill>
          <a:blip r:embed="rId5"/>
          <a:stretch>
            <a:fillRect/>
          </a:stretch>
        </p:blipFill>
        <p:spPr>
          <a:xfrm>
            <a:off x="18779335" y="25462067"/>
            <a:ext cx="2738578" cy="2468880"/>
          </a:xfrm>
          <a:prstGeom prst="rect">
            <a:avLst/>
          </a:prstGeom>
        </p:spPr>
      </p:pic>
      <p:pic>
        <p:nvPicPr>
          <p:cNvPr id="8" name="Picture 7" descr="A picture containing ground, floor, indoor, tableware&#10;&#10;Description automatically generated">
            <a:extLst>
              <a:ext uri="{FF2B5EF4-FFF2-40B4-BE49-F238E27FC236}">
                <a16:creationId xmlns:a16="http://schemas.microsoft.com/office/drawing/2014/main" id="{265BD76A-D199-4AD9-9A82-F3CBFA6638F1}"/>
              </a:ext>
            </a:extLst>
          </p:cNvPr>
          <p:cNvPicPr>
            <a:picLocks noChangeAspect="1"/>
          </p:cNvPicPr>
          <p:nvPr/>
        </p:nvPicPr>
        <p:blipFill>
          <a:blip r:embed="rId6"/>
          <a:stretch>
            <a:fillRect/>
          </a:stretch>
        </p:blipFill>
        <p:spPr>
          <a:xfrm>
            <a:off x="11846630" y="25484927"/>
            <a:ext cx="2872844" cy="2468880"/>
          </a:xfrm>
          <a:prstGeom prst="rect">
            <a:avLst/>
          </a:prstGeom>
        </p:spPr>
      </p:pic>
      <p:pic>
        <p:nvPicPr>
          <p:cNvPr id="10" name="Picture 9" descr="A picture containing cup, indoor, tableware, dishware&#10;&#10;Description automatically generated">
            <a:extLst>
              <a:ext uri="{FF2B5EF4-FFF2-40B4-BE49-F238E27FC236}">
                <a16:creationId xmlns:a16="http://schemas.microsoft.com/office/drawing/2014/main" id="{3A8B175F-A4E0-40AF-AF93-0748D0F0CC48}"/>
              </a:ext>
            </a:extLst>
          </p:cNvPr>
          <p:cNvPicPr>
            <a:picLocks noChangeAspect="1"/>
          </p:cNvPicPr>
          <p:nvPr/>
        </p:nvPicPr>
        <p:blipFill>
          <a:blip r:embed="rId7"/>
          <a:stretch>
            <a:fillRect/>
          </a:stretch>
        </p:blipFill>
        <p:spPr>
          <a:xfrm>
            <a:off x="15365575" y="25462067"/>
            <a:ext cx="2651760" cy="2468880"/>
          </a:xfrm>
          <a:prstGeom prst="rect">
            <a:avLst/>
          </a:prstGeom>
        </p:spPr>
      </p:pic>
      <p:sp>
        <p:nvSpPr>
          <p:cNvPr id="11" name="TextBox 10">
            <a:extLst>
              <a:ext uri="{FF2B5EF4-FFF2-40B4-BE49-F238E27FC236}">
                <a16:creationId xmlns:a16="http://schemas.microsoft.com/office/drawing/2014/main" id="{628D9FD9-BB7C-4A19-9249-0D0A65725A1B}"/>
              </a:ext>
            </a:extLst>
          </p:cNvPr>
          <p:cNvSpPr txBox="1"/>
          <p:nvPr/>
        </p:nvSpPr>
        <p:spPr>
          <a:xfrm>
            <a:off x="11620114" y="27892879"/>
            <a:ext cx="3192049" cy="523220"/>
          </a:xfrm>
          <a:prstGeom prst="rect">
            <a:avLst/>
          </a:prstGeom>
          <a:noFill/>
        </p:spPr>
        <p:txBody>
          <a:bodyPr wrap="square" rtlCol="0">
            <a:spAutoFit/>
          </a:bodyPr>
          <a:lstStyle/>
          <a:p>
            <a:pPr algn="ctr"/>
            <a:r>
              <a:rPr lang="tr-TR" sz="2800" dirty="0"/>
              <a:t>Phantom1</a:t>
            </a:r>
            <a:endParaRPr lang="en-US" sz="2800" dirty="0"/>
          </a:p>
        </p:txBody>
      </p:sp>
      <p:sp>
        <p:nvSpPr>
          <p:cNvPr id="39" name="TextBox 38">
            <a:extLst>
              <a:ext uri="{FF2B5EF4-FFF2-40B4-BE49-F238E27FC236}">
                <a16:creationId xmlns:a16="http://schemas.microsoft.com/office/drawing/2014/main" id="{0CCE77AD-66F2-47C1-AA76-31248ABEE5D4}"/>
              </a:ext>
            </a:extLst>
          </p:cNvPr>
          <p:cNvSpPr txBox="1"/>
          <p:nvPr/>
        </p:nvSpPr>
        <p:spPr>
          <a:xfrm>
            <a:off x="15011013" y="27887461"/>
            <a:ext cx="3192049" cy="523220"/>
          </a:xfrm>
          <a:prstGeom prst="rect">
            <a:avLst/>
          </a:prstGeom>
          <a:noFill/>
        </p:spPr>
        <p:txBody>
          <a:bodyPr wrap="square" rtlCol="0">
            <a:spAutoFit/>
          </a:bodyPr>
          <a:lstStyle/>
          <a:p>
            <a:pPr algn="ctr"/>
            <a:r>
              <a:rPr lang="tr-TR" sz="2800" dirty="0"/>
              <a:t>Phantom2</a:t>
            </a:r>
            <a:endParaRPr lang="en-US" sz="2800" dirty="0"/>
          </a:p>
        </p:txBody>
      </p:sp>
      <p:sp>
        <p:nvSpPr>
          <p:cNvPr id="40" name="TextBox 39">
            <a:extLst>
              <a:ext uri="{FF2B5EF4-FFF2-40B4-BE49-F238E27FC236}">
                <a16:creationId xmlns:a16="http://schemas.microsoft.com/office/drawing/2014/main" id="{BA496AF2-6509-403F-9465-62B76ACF964B}"/>
              </a:ext>
            </a:extLst>
          </p:cNvPr>
          <p:cNvSpPr txBox="1"/>
          <p:nvPr/>
        </p:nvSpPr>
        <p:spPr>
          <a:xfrm>
            <a:off x="18507862" y="27887461"/>
            <a:ext cx="3293702" cy="954107"/>
          </a:xfrm>
          <a:prstGeom prst="rect">
            <a:avLst/>
          </a:prstGeom>
          <a:noFill/>
        </p:spPr>
        <p:txBody>
          <a:bodyPr wrap="square" rtlCol="0">
            <a:spAutoFit/>
          </a:bodyPr>
          <a:lstStyle/>
          <a:p>
            <a:pPr algn="ctr"/>
            <a:r>
              <a:rPr lang="tr-TR" sz="2800" dirty="0"/>
              <a:t>The Calibration Phantom</a:t>
            </a:r>
            <a:endParaRPr lang="en-US" sz="2800" dirty="0"/>
          </a:p>
        </p:txBody>
      </p:sp>
      <mc:AlternateContent xmlns:mc="http://schemas.openxmlformats.org/markup-compatibility/2006" xmlns:a14="http://schemas.microsoft.com/office/drawing/2010/main">
        <mc:Choice Requires="a14">
          <p:sp>
            <p:nvSpPr>
              <p:cNvPr id="44" name="Rectangle 52">
                <a:extLst>
                  <a:ext uri="{FF2B5EF4-FFF2-40B4-BE49-F238E27FC236}">
                    <a16:creationId xmlns:a16="http://schemas.microsoft.com/office/drawing/2014/main" id="{C285DAC6-58F8-44AE-A136-CBD831A06B1C}"/>
                  </a:ext>
                </a:extLst>
              </p:cNvPr>
              <p:cNvSpPr>
                <a:spLocks noChangeArrowheads="1"/>
              </p:cNvSpPr>
              <p:nvPr/>
            </p:nvSpPr>
            <p:spPr bwMode="auto">
              <a:xfrm>
                <a:off x="22280481" y="5105400"/>
                <a:ext cx="9829800" cy="26822400"/>
              </a:xfrm>
              <a:prstGeom prst="rect">
                <a:avLst/>
              </a:prstGeom>
              <a:solidFill>
                <a:schemeClr val="bg1"/>
              </a:solidFill>
              <a:ln>
                <a:noFill/>
              </a:ln>
              <a:extLst>
                <a:ext uri="{91240B29-F687-4f45-9708-019B960494DF}">
                  <a14:hiddenLine xmlns="" w="9525">
                    <a:solidFill>
                      <a:srgbClr val="000000"/>
                    </a:solidFill>
                    <a:miter lim="800000"/>
                    <a:headEnd/>
                    <a:tailEnd/>
                  </a14:hiddenLine>
                </a:ext>
              </a:extLst>
            </p:spPr>
            <p:txBody>
              <a:bodyPr lIns="360000" tIns="360000" rIns="360000" bIns="360000"/>
              <a:lstStyle/>
              <a:p>
                <a:pPr>
                  <a:spcBef>
                    <a:spcPct val="50000"/>
                  </a:spcBef>
                </a:pPr>
                <a:r>
                  <a:rPr lang="en-US" sz="2800" dirty="0">
                    <a:latin typeface="Georgia" charset="0"/>
                  </a:rPr>
                  <a:t>Scanner parameters that were adjusted for each</a:t>
                </a:r>
                <a:r>
                  <a:rPr lang="tr-TR" sz="2800" dirty="0">
                    <a:latin typeface="Georgia" charset="0"/>
                  </a:rPr>
                  <a:t> </a:t>
                </a:r>
                <a:r>
                  <a:rPr lang="en-US" sz="2800" dirty="0">
                    <a:latin typeface="Georgia" charset="0"/>
                  </a:rPr>
                  <a:t>experiment can be found in </a:t>
                </a:r>
                <a:r>
                  <a:rPr lang="tr-TR" sz="2800" dirty="0">
                    <a:latin typeface="Georgia" charset="0"/>
                  </a:rPr>
                  <a:t>the following table</a:t>
                </a:r>
                <a:r>
                  <a:rPr lang="en-US" sz="2800" dirty="0">
                    <a:latin typeface="Georgia" charset="0"/>
                  </a:rPr>
                  <a:t>. </a:t>
                </a:r>
                <a:endParaRPr lang="tr-TR" sz="2800" dirty="0">
                  <a:latin typeface="Georgia" charset="0"/>
                </a:endParaRPr>
              </a:p>
              <a:p>
                <a:pPr>
                  <a:spcBef>
                    <a:spcPct val="50000"/>
                  </a:spcBef>
                </a:pPr>
                <a:endParaRPr lang="tr-TR" sz="2800" dirty="0">
                  <a:latin typeface="Georgia" charset="0"/>
                </a:endParaRPr>
              </a:p>
              <a:p>
                <a:pPr>
                  <a:spcBef>
                    <a:spcPct val="50000"/>
                  </a:spcBef>
                </a:pPr>
                <a:endParaRPr lang="tr-TR" sz="2800" dirty="0">
                  <a:latin typeface="Georgia" charset="0"/>
                </a:endParaRPr>
              </a:p>
              <a:p>
                <a:pPr>
                  <a:spcBef>
                    <a:spcPct val="50000"/>
                  </a:spcBef>
                </a:pPr>
                <a:endParaRPr lang="tr-TR" sz="2800" dirty="0">
                  <a:latin typeface="Georgia" charset="0"/>
                </a:endParaRPr>
              </a:p>
              <a:p>
                <a:pPr>
                  <a:spcBef>
                    <a:spcPct val="50000"/>
                  </a:spcBef>
                </a:pPr>
                <a:endParaRPr lang="tr-TR" sz="2800" dirty="0">
                  <a:latin typeface="Georgia" charset="0"/>
                </a:endParaRPr>
              </a:p>
              <a:p>
                <a:pPr>
                  <a:spcBef>
                    <a:spcPct val="50000"/>
                  </a:spcBef>
                </a:pPr>
                <a:endParaRPr lang="tr-TR" sz="2800" dirty="0">
                  <a:latin typeface="Georgia" charset="0"/>
                </a:endParaRPr>
              </a:p>
              <a:p>
                <a:pPr>
                  <a:spcBef>
                    <a:spcPct val="50000"/>
                  </a:spcBef>
                </a:pPr>
                <a:endParaRPr lang="tr-TR" sz="2800" dirty="0">
                  <a:latin typeface="Georgia" charset="0"/>
                </a:endParaRPr>
              </a:p>
              <a:p>
                <a:pPr>
                  <a:spcBef>
                    <a:spcPct val="50000"/>
                  </a:spcBef>
                </a:pPr>
                <a:endParaRPr lang="tr-TR" sz="2800" b="1" dirty="0">
                  <a:latin typeface="Georgia" charset="0"/>
                </a:endParaRPr>
              </a:p>
              <a:p>
                <a:pPr>
                  <a:spcBef>
                    <a:spcPct val="50000"/>
                  </a:spcBef>
                </a:pPr>
                <a:r>
                  <a:rPr lang="en-US" sz="2800" dirty="0">
                    <a:latin typeface="Georgia" charset="0"/>
                  </a:rPr>
                  <a:t>We</a:t>
                </a:r>
                <a:r>
                  <a:rPr lang="tr-TR" sz="2800" dirty="0">
                    <a:latin typeface="Georgia" charset="0"/>
                  </a:rPr>
                  <a:t> </a:t>
                </a:r>
                <a:r>
                  <a:rPr lang="en-US" sz="2800" dirty="0">
                    <a:latin typeface="Georgia" charset="0"/>
                  </a:rPr>
                  <a:t>acquired data from the phantoms via two </a:t>
                </a:r>
                <a:r>
                  <a:rPr lang="tr-TR" sz="2800" dirty="0">
                    <a:latin typeface="Georgia" charset="0"/>
                  </a:rPr>
                  <a:t>way</a:t>
                </a:r>
                <a:r>
                  <a:rPr lang="en-US" sz="2800" dirty="0">
                    <a:latin typeface="Georgia" charset="0"/>
                  </a:rPr>
                  <a:t>s</a:t>
                </a:r>
                <a:r>
                  <a:rPr lang="tr-TR" sz="2800" dirty="0">
                    <a:latin typeface="Georgia" charset="0"/>
                  </a:rPr>
                  <a:t>:</a:t>
                </a:r>
              </a:p>
              <a:p>
                <a:pPr marL="514350" indent="-514350">
                  <a:spcBef>
                    <a:spcPct val="50000"/>
                  </a:spcBef>
                  <a:buFont typeface="+mj-lt"/>
                  <a:buAutoNum type="arabicPeriod"/>
                </a:pPr>
                <a:r>
                  <a:rPr lang="tr-TR" sz="2800" i="1" dirty="0">
                    <a:latin typeface="Georgia" charset="0"/>
                  </a:rPr>
                  <a:t>Free-Hand:</a:t>
                </a:r>
                <a:r>
                  <a:rPr lang="tr-TR" sz="2800" dirty="0">
                    <a:latin typeface="Georgia" charset="0"/>
                  </a:rPr>
                  <a:t> Recording</a:t>
                </a:r>
                <a:r>
                  <a:rPr lang="en-US" sz="2800" dirty="0">
                    <a:latin typeface="Georgia" charset="0"/>
                  </a:rPr>
                  <a:t> a video of 1,00</a:t>
                </a:r>
                <a:r>
                  <a:rPr lang="tr-TR" sz="2800" dirty="0">
                    <a:latin typeface="Georgia" charset="0"/>
                  </a:rPr>
                  <a:t>7</a:t>
                </a:r>
                <a:r>
                  <a:rPr lang="en-US" sz="2800" dirty="0">
                    <a:latin typeface="Georgia" charset="0"/>
                  </a:rPr>
                  <a:t> frames by free-hand motion</a:t>
                </a:r>
                <a:r>
                  <a:rPr lang="tr-TR" sz="2800" dirty="0">
                    <a:latin typeface="Georgia" charset="0"/>
                  </a:rPr>
                  <a:t> for</a:t>
                </a:r>
                <a:r>
                  <a:rPr lang="en-US" sz="2800" dirty="0">
                    <a:latin typeface="Georgia" charset="0"/>
                  </a:rPr>
                  <a:t> the training and testing.</a:t>
                </a:r>
                <a:endParaRPr lang="tr-TR" sz="2800" dirty="0">
                  <a:latin typeface="Georgia" charset="0"/>
                </a:endParaRPr>
              </a:p>
              <a:p>
                <a:pPr marL="514350" indent="-514350">
                  <a:spcBef>
                    <a:spcPct val="50000"/>
                  </a:spcBef>
                  <a:buFont typeface="+mj-lt"/>
                  <a:buAutoNum type="arabicPeriod"/>
                </a:pPr>
                <a:r>
                  <a:rPr lang="tr-TR" sz="2800" i="1" dirty="0">
                    <a:latin typeface="Georgia" charset="0"/>
                  </a:rPr>
                  <a:t>Stable: A</a:t>
                </a:r>
                <a:r>
                  <a:rPr lang="tr-TR" sz="2800" dirty="0">
                    <a:latin typeface="Georgia" charset="0"/>
                  </a:rPr>
                  <a:t>fter</a:t>
                </a:r>
                <a:r>
                  <a:rPr lang="en-US" sz="2800" dirty="0">
                    <a:latin typeface="Georgia" charset="0"/>
                  </a:rPr>
                  <a:t> </a:t>
                </a:r>
                <a:r>
                  <a:rPr lang="tr-TR" sz="2800" dirty="0">
                    <a:latin typeface="Georgia" charset="0"/>
                  </a:rPr>
                  <a:t>stabilizing</a:t>
                </a:r>
                <a:r>
                  <a:rPr lang="en-US" sz="2800" dirty="0">
                    <a:latin typeface="Georgia" charset="0"/>
                  </a:rPr>
                  <a:t> the transducer using a bar clamp holder</a:t>
                </a:r>
                <a:r>
                  <a:rPr lang="tr-TR" sz="2800" dirty="0">
                    <a:latin typeface="Georgia" charset="0"/>
                  </a:rPr>
                  <a:t>,</a:t>
                </a:r>
                <a:r>
                  <a:rPr lang="en-US" sz="2800" dirty="0">
                    <a:latin typeface="Georgia" charset="0"/>
                  </a:rPr>
                  <a:t> </a:t>
                </a:r>
                <a:r>
                  <a:rPr lang="tr-TR" sz="2800" dirty="0">
                    <a:latin typeface="Georgia" charset="0"/>
                  </a:rPr>
                  <a:t>recording 10 frames </a:t>
                </a:r>
                <a:r>
                  <a:rPr lang="en-US" sz="2800" dirty="0">
                    <a:latin typeface="Georgia" charset="0"/>
                  </a:rPr>
                  <a:t>from the exact same location in the phantom</a:t>
                </a:r>
                <a:r>
                  <a:rPr lang="tr-TR" sz="2800" dirty="0">
                    <a:latin typeface="Georgia" charset="0"/>
                  </a:rPr>
                  <a:t> for the calibration.</a:t>
                </a:r>
                <a:endParaRPr lang="tr-TR" sz="2800" i="1" dirty="0">
                  <a:latin typeface="Georgia" charset="0"/>
                </a:endParaRPr>
              </a:p>
              <a:p>
                <a:pPr>
                  <a:spcBef>
                    <a:spcPct val="50000"/>
                  </a:spcBef>
                </a:pPr>
                <a:r>
                  <a:rPr lang="tr-TR" sz="2800" b="1" dirty="0">
                    <a:latin typeface="Georgia" charset="0"/>
                  </a:rPr>
                  <a:t>Training and Calibration</a:t>
                </a:r>
              </a:p>
              <a:p>
                <a:pPr algn="just">
                  <a:spcBef>
                    <a:spcPct val="50000"/>
                  </a:spcBef>
                </a:pPr>
                <a:r>
                  <a:rPr lang="en-US" sz="2800" dirty="0">
                    <a:latin typeface="Georgia" charset="0"/>
                  </a:rPr>
                  <a:t>The models were trained by using cross entropy loss</a:t>
                </a:r>
                <a:r>
                  <a:rPr lang="tr-TR" sz="2800" dirty="0">
                    <a:latin typeface="Georgia" charset="0"/>
                  </a:rPr>
                  <a:t> and</a:t>
                </a:r>
                <a:r>
                  <a:rPr lang="en-US" sz="2800" dirty="0">
                    <a:latin typeface="Georgia" charset="0"/>
                  </a:rPr>
                  <a:t> horizontal flip with 0.5</a:t>
                </a:r>
                <a:r>
                  <a:rPr lang="tr-TR" sz="2800" dirty="0">
                    <a:latin typeface="Georgia" charset="0"/>
                  </a:rPr>
                  <a:t> </a:t>
                </a:r>
                <a:r>
                  <a:rPr lang="en-US" sz="2800" dirty="0">
                    <a:latin typeface="Georgia" charset="0"/>
                  </a:rPr>
                  <a:t>probability was implemented as a default data</a:t>
                </a:r>
                <a:r>
                  <a:rPr lang="tr-TR" sz="2800" dirty="0">
                    <a:latin typeface="Georgia" charset="0"/>
                  </a:rPr>
                  <a:t> </a:t>
                </a:r>
                <a:r>
                  <a:rPr lang="en-US" sz="2800" dirty="0">
                    <a:latin typeface="Georgia" charset="0"/>
                  </a:rPr>
                  <a:t>augmentation step</a:t>
                </a:r>
                <a:r>
                  <a:rPr lang="tr-TR" sz="2800" dirty="0">
                    <a:latin typeface="Georgia" charset="0"/>
                  </a:rPr>
                  <a:t>.</a:t>
                </a:r>
                <a:r>
                  <a:rPr lang="en-US" sz="2800" dirty="0">
                    <a:latin typeface="Georgia" charset="0"/>
                  </a:rPr>
                  <a:t> The batch number was chosen as 64. We used the Adam </a:t>
                </a:r>
                <a:r>
                  <a:rPr lang="tr-TR" sz="2800" dirty="0">
                    <a:latin typeface="Georgia" charset="0"/>
                  </a:rPr>
                  <a:t>optimizer</a:t>
                </a:r>
                <a:r>
                  <a:rPr lang="en-US" sz="2800" dirty="0">
                    <a:latin typeface="Georgia" charset="0"/>
                  </a:rPr>
                  <a:t>.</a:t>
                </a:r>
                <a:r>
                  <a:rPr lang="tr-TR" sz="2800" dirty="0">
                    <a:latin typeface="Georgia" charset="0"/>
                  </a:rPr>
                  <a:t> </a:t>
                </a:r>
                <a:r>
                  <a:rPr lang="en-US" sz="2800" dirty="0">
                    <a:latin typeface="Georgia" charset="0"/>
                  </a:rPr>
                  <a:t>All implementations were done with the</a:t>
                </a:r>
                <a:r>
                  <a:rPr lang="tr-TR" sz="2800" dirty="0">
                    <a:latin typeface="Georgia" charset="0"/>
                  </a:rPr>
                  <a:t> </a:t>
                </a:r>
                <a:r>
                  <a:rPr lang="en-US" sz="2800" dirty="0" err="1">
                    <a:latin typeface="Georgia" charset="0"/>
                  </a:rPr>
                  <a:t>PyTorch</a:t>
                </a:r>
                <a:r>
                  <a:rPr lang="en-US" sz="2800" dirty="0">
                    <a:latin typeface="Georgia" charset="0"/>
                  </a:rPr>
                  <a:t> library.</a:t>
                </a:r>
                <a:r>
                  <a:rPr lang="tr-TR" sz="2800" dirty="0">
                    <a:latin typeface="Georgia" charset="0"/>
                  </a:rPr>
                  <a:t> </a:t>
                </a:r>
              </a:p>
              <a:p>
                <a:pPr algn="just">
                  <a:spcBef>
                    <a:spcPct val="50000"/>
                  </a:spcBef>
                </a:pPr>
                <a:r>
                  <a:rPr lang="en-US" sz="2800" dirty="0">
                    <a:latin typeface="Georgia" charset="0"/>
                  </a:rPr>
                  <a:t>For </a:t>
                </a:r>
                <a:r>
                  <a:rPr lang="tr-TR" sz="2800" dirty="0">
                    <a:latin typeface="Georgia" charset="0"/>
                  </a:rPr>
                  <a:t>the calibration</a:t>
                </a:r>
                <a:r>
                  <a:rPr lang="en-US" sz="2800" dirty="0">
                    <a:latin typeface="Georgia" charset="0"/>
                  </a:rPr>
                  <a:t>, a </a:t>
                </a:r>
                <a:r>
                  <a:rPr lang="en-US" sz="2800" i="1" dirty="0">
                    <a:latin typeface="Georgia" charset="0"/>
                  </a:rPr>
                  <a:t>small</a:t>
                </a:r>
                <a:r>
                  <a:rPr lang="en-US" sz="2800" dirty="0">
                    <a:latin typeface="Georgia" charset="0"/>
                  </a:rPr>
                  <a:t> calibration data set </a:t>
                </a:r>
                <a:r>
                  <a:rPr lang="tr-TR" sz="2800" dirty="0">
                    <a:latin typeface="Georgia" charset="0"/>
                  </a:rPr>
                  <a:t>at each scanner setting was </a:t>
                </a:r>
                <a:r>
                  <a:rPr lang="en-US" sz="2800" dirty="0">
                    <a:latin typeface="Georgia" charset="0"/>
                  </a:rPr>
                  <a:t>obtained</a:t>
                </a:r>
                <a:r>
                  <a:rPr lang="tr-TR" sz="2800" dirty="0">
                    <a:latin typeface="Georgia" charset="0"/>
                  </a:rPr>
                  <a:t> via the stable acquisition setup</a:t>
                </a:r>
                <a:r>
                  <a:rPr lang="en-US" sz="2800" dirty="0">
                    <a:latin typeface="Georgia" charset="0"/>
                  </a:rPr>
                  <a:t>.</a:t>
                </a:r>
                <a:r>
                  <a:rPr lang="tr-TR" sz="2800" dirty="0">
                    <a:latin typeface="Georgia" charset="0"/>
                  </a:rPr>
                  <a:t> Then, we first calculated </a:t>
                </a:r>
                <a14:m>
                  <m:oMath xmlns:m="http://schemas.openxmlformats.org/officeDocument/2006/math">
                    <m:sSub>
                      <m:sSubPr>
                        <m:ctrlPr>
                          <a:rPr lang="en-US" sz="2800" i="1" smtClean="0">
                            <a:latin typeface="Cambria Math" panose="02040503050406030204" pitchFamily="18" charset="0"/>
                          </a:rPr>
                        </m:ctrlPr>
                      </m:sSubPr>
                      <m:e>
                        <m:r>
                          <a:rPr lang="en-US" sz="2800">
                            <a:latin typeface="Cambria Math" panose="02040503050406030204" pitchFamily="18" charset="0"/>
                          </a:rPr>
                          <m:t>𝑊</m:t>
                        </m:r>
                      </m:e>
                      <m:sub>
                        <m:r>
                          <a:rPr lang="en-US" sz="2800">
                            <a:latin typeface="Cambria Math" panose="02040503050406030204" pitchFamily="18" charset="0"/>
                          </a:rPr>
                          <m:t>𝑡𝑟𝑎𝑖𝑛</m:t>
                        </m:r>
                      </m:sub>
                    </m:sSub>
                  </m:oMath>
                </a14:m>
                <a:r>
                  <a:rPr lang="tr-TR" sz="2800" dirty="0">
                    <a:latin typeface="Georgia" charset="0"/>
                  </a:rPr>
                  <a:t> and </a:t>
                </a:r>
                <a14:m>
                  <m:oMath xmlns:m="http://schemas.openxmlformats.org/officeDocument/2006/math">
                    <m:sSub>
                      <m:sSubPr>
                        <m:ctrlPr>
                          <a:rPr lang="en-US" sz="2800" i="1" smtClean="0">
                            <a:latin typeface="Cambria Math" panose="02040503050406030204" pitchFamily="18" charset="0"/>
                          </a:rPr>
                        </m:ctrlPr>
                      </m:sSubPr>
                      <m:e>
                        <m:r>
                          <a:rPr lang="en-US" sz="2800">
                            <a:latin typeface="Cambria Math" panose="02040503050406030204" pitchFamily="18" charset="0"/>
                          </a:rPr>
                          <m:t>𝑊</m:t>
                        </m:r>
                      </m:e>
                      <m:sub>
                        <m:r>
                          <m:rPr>
                            <m:sty m:val="p"/>
                          </m:rPr>
                          <a:rPr lang="tr-TR" sz="2800" b="0" i="0" smtClean="0">
                            <a:latin typeface="Cambria Math" panose="02040503050406030204" pitchFamily="18" charset="0"/>
                          </a:rPr>
                          <m:t>test</m:t>
                        </m:r>
                      </m:sub>
                    </m:sSub>
                  </m:oMath>
                </a14:m>
                <a:r>
                  <a:rPr lang="tr-TR" sz="2800" dirty="0">
                    <a:latin typeface="Georgia" charset="0"/>
                  </a:rPr>
                  <a:t> by using the calibration set. By taking their ratios, we obtain setting transfer functions </a:t>
                </a:r>
                <a14:m>
                  <m:oMath xmlns:m="http://schemas.openxmlformats.org/officeDocument/2006/math">
                    <m:r>
                      <m:rPr>
                        <m:sty m:val="p"/>
                      </m:rPr>
                      <a:rPr lang="en-US" sz="2800">
                        <a:latin typeface="Cambria Math" panose="02040503050406030204" pitchFamily="18" charset="0"/>
                      </a:rPr>
                      <m:t>Γ</m:t>
                    </m:r>
                    <m:r>
                      <a:rPr lang="tr-TR" sz="2800" i="1">
                        <a:latin typeface="Cambria Math" panose="02040503050406030204" pitchFamily="18" charset="0"/>
                      </a:rPr>
                      <m:t> </m:t>
                    </m:r>
                  </m:oMath>
                </a14:m>
                <a:r>
                  <a:rPr lang="tr-TR" sz="2800" dirty="0">
                    <a:latin typeface="Georgia" charset="0"/>
                  </a:rPr>
                  <a:t>and </a:t>
                </a:r>
                <a14:m>
                  <m:oMath xmlns:m="http://schemas.openxmlformats.org/officeDocument/2006/math">
                    <m:sSup>
                      <m:sSupPr>
                        <m:ctrlPr>
                          <a:rPr lang="en-US" sz="2800" i="1">
                            <a:latin typeface="Cambria Math" panose="02040503050406030204" pitchFamily="18" charset="0"/>
                          </a:rPr>
                        </m:ctrlPr>
                      </m:sSupPr>
                      <m:e>
                        <m:r>
                          <m:rPr>
                            <m:sty m:val="p"/>
                          </m:rPr>
                          <a:rPr lang="en-US" sz="2800">
                            <a:latin typeface="Cambria Math" panose="02040503050406030204" pitchFamily="18" charset="0"/>
                          </a:rPr>
                          <m:t>Γ</m:t>
                        </m:r>
                      </m:e>
                      <m:sup>
                        <m:r>
                          <a:rPr lang="en-US" sz="2800" i="1">
                            <a:latin typeface="Cambria Math" panose="02040503050406030204" pitchFamily="18" charset="0"/>
                          </a:rPr>
                          <m:t>−</m:t>
                        </m:r>
                        <m:r>
                          <a:rPr lang="en-US" sz="2800">
                            <a:latin typeface="Cambria Math" panose="02040503050406030204" pitchFamily="18" charset="0"/>
                          </a:rPr>
                          <m:t>1</m:t>
                        </m:r>
                      </m:sup>
                    </m:sSup>
                  </m:oMath>
                </a14:m>
                <a:r>
                  <a:rPr lang="tr-TR" sz="2800" dirty="0">
                    <a:latin typeface="Georgia" charset="0"/>
                  </a:rPr>
                  <a:t>. We </a:t>
                </a:r>
                <a:r>
                  <a:rPr lang="en-US" sz="2800" dirty="0">
                    <a:latin typeface="Georgia" charset="0"/>
                  </a:rPr>
                  <a:t>implemented the setting transfer functions in a manner inspired by the Wiener filter,</a:t>
                </a:r>
                <a:endParaRPr lang="tr-TR" sz="2800" dirty="0">
                  <a:latin typeface="Georgia" charset="0"/>
                </a:endParaRPr>
              </a:p>
              <a:p>
                <a:pPr>
                  <a:spcBef>
                    <a:spcPct val="50000"/>
                  </a:spcBef>
                </a:pPr>
                <a14:m>
                  <m:oMathPara xmlns:m="http://schemas.openxmlformats.org/officeDocument/2006/math">
                    <m:oMathParaPr>
                      <m:jc m:val="centerGroup"/>
                    </m:oMathParaPr>
                    <m:oMath xmlns:m="http://schemas.openxmlformats.org/officeDocument/2006/math">
                      <m:sSub>
                        <m:sSubPr>
                          <m:ctrlPr>
                            <a:rPr lang="en-US" sz="2800" i="1" smtClean="0">
                              <a:effectLst/>
                              <a:latin typeface="Cambria Math" panose="02040503050406030204" pitchFamily="18" charset="0"/>
                              <a:ea typeface="Times New Roman" panose="02020603050405020304" pitchFamily="18" charset="0"/>
                            </a:rPr>
                          </m:ctrlPr>
                        </m:sSubPr>
                        <m:e>
                          <m:r>
                            <m:rPr>
                              <m:sty m:val="p"/>
                            </m:rPr>
                            <a:rPr lang="en-US" sz="2800">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𝑊𝑖𝑒𝑛𝑒𝑟</m:t>
                          </m:r>
                        </m:sub>
                      </m:sSub>
                      <m:d>
                        <m:dPr>
                          <m:ctrlPr>
                            <a:rPr lang="en-US" sz="2800" i="1">
                              <a:effectLst/>
                              <a:latin typeface="Cambria Math" panose="02040503050406030204" pitchFamily="18" charset="0"/>
                              <a:ea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f>
                            <m:fPr>
                              <m:ctrlPr>
                                <a:rPr lang="en-US" sz="2800" i="1">
                                  <a:effectLst/>
                                  <a:latin typeface="Cambria Math" panose="02040503050406030204" pitchFamily="18" charset="0"/>
                                  <a:ea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d>
                                <m:dPr>
                                  <m:begChr m:val="|"/>
                                  <m:endChr m:val="|"/>
                                  <m:ctrlPr>
                                    <a:rPr lang="en-US" sz="2800" i="1">
                                      <a:effectLst/>
                                      <a:latin typeface="Cambria Math" panose="02040503050406030204" pitchFamily="18" charset="0"/>
                                      <a:ea typeface="Times New Roman" panose="02020603050405020304" pitchFamily="18" charset="0"/>
                                    </a:rPr>
                                  </m:ctrlPr>
                                </m:dPr>
                                <m:e>
                                  <m:r>
                                    <m:rPr>
                                      <m:sty m:val="p"/>
                                    </m:rPr>
                                    <a:rPr lang="en-US" sz="2800">
                                      <a:effectLst/>
                                      <a:latin typeface="Cambria Math" panose="02040503050406030204" pitchFamily="18" charset="0"/>
                                      <a:ea typeface="Times New Roman" panose="02020603050405020304" pitchFamily="18" charset="0"/>
                                      <a:cs typeface="Times New Roman" panose="02020603050405020304" pitchFamily="18" charset="0"/>
                                    </a:rPr>
                                    <m:t>Γ</m:t>
                                  </m:r>
                                  <m:d>
                                    <m:dPr>
                                      <m:ctrlPr>
                                        <a:rPr lang="en-US" sz="2800" i="1">
                                          <a:effectLst/>
                                          <a:latin typeface="Cambria Math" panose="02040503050406030204" pitchFamily="18" charset="0"/>
                                          <a:ea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d>
                                </m:e>
                              </m:d>
                            </m:den>
                          </m:f>
                        </m:num>
                        <m:den>
                          <m:f>
                            <m:fPr>
                              <m:ctrlPr>
                                <a:rPr lang="en-US" sz="2800" i="1">
                                  <a:effectLst/>
                                  <a:latin typeface="Cambria Math" panose="02040503050406030204" pitchFamily="18" charset="0"/>
                                  <a:ea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2800" i="1">
                                      <a:effectLst/>
                                      <a:latin typeface="Cambria Math" panose="02040503050406030204" pitchFamily="18" charset="0"/>
                                      <a:ea typeface="Times New Roman" panose="02020603050405020304" pitchFamily="18" charset="0"/>
                                    </a:rPr>
                                  </m:ctrlPr>
                                </m:sSupPr>
                                <m:e>
                                  <m:d>
                                    <m:dPr>
                                      <m:begChr m:val="|"/>
                                      <m:endChr m:val="|"/>
                                      <m:ctrlPr>
                                        <a:rPr lang="en-US" sz="2800" i="1">
                                          <a:effectLst/>
                                          <a:latin typeface="Cambria Math" panose="02040503050406030204" pitchFamily="18" charset="0"/>
                                          <a:ea typeface="Times New Roman" panose="02020603050405020304" pitchFamily="18" charset="0"/>
                                        </a:rPr>
                                      </m:ctrlPr>
                                    </m:dPr>
                                    <m:e>
                                      <m:r>
                                        <m:rPr>
                                          <m:sty m:val="p"/>
                                        </m:rPr>
                                        <a:rPr lang="en-US" sz="2800">
                                          <a:effectLst/>
                                          <a:latin typeface="Cambria Math" panose="02040503050406030204" pitchFamily="18" charset="0"/>
                                          <a:ea typeface="Times New Roman" panose="02020603050405020304" pitchFamily="18" charset="0"/>
                                          <a:cs typeface="Times New Roman" panose="02020603050405020304" pitchFamily="18" charset="0"/>
                                        </a:rPr>
                                        <m:t>Γ</m:t>
                                      </m:r>
                                      <m:d>
                                        <m:dPr>
                                          <m:ctrlPr>
                                            <a:rPr lang="en-US" sz="2800" i="1">
                                              <a:effectLst/>
                                              <a:latin typeface="Cambria Math" panose="02040503050406030204" pitchFamily="18" charset="0"/>
                                              <a:ea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d>
                                    </m:e>
                                  </m:d>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𝑆𝑁𝑅</m:t>
                              </m:r>
                            </m:den>
                          </m:f>
                        </m:den>
                      </m:f>
                    </m:oMath>
                  </m:oMathPara>
                </a14:m>
                <a:endParaRPr lang="tr-TR" sz="2800" dirty="0">
                  <a:latin typeface="Georgia" charset="0"/>
                </a:endParaRPr>
              </a:p>
              <a:p>
                <a:pPr algn="just">
                  <a:spcBef>
                    <a:spcPct val="50000"/>
                  </a:spcBef>
                </a:pPr>
                <a:r>
                  <a:rPr lang="tr-TR" sz="2800" dirty="0">
                    <a:latin typeface="Georgia" charset="0"/>
                  </a:rPr>
                  <a:t>w</a:t>
                </a:r>
                <a:r>
                  <a:rPr lang="en-US" sz="2800" dirty="0">
                    <a:latin typeface="Georgia" charset="0"/>
                  </a:rPr>
                  <a:t>here</a:t>
                </a:r>
                <a:r>
                  <a:rPr lang="tr-TR" sz="2800" dirty="0">
                    <a:latin typeface="Georgia" charset="0"/>
                  </a:rPr>
                  <a:t> </a:t>
                </a:r>
                <a14:m>
                  <m:oMath xmlns:m="http://schemas.openxmlformats.org/officeDocument/2006/math">
                    <m: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t>𝑆𝑁𝑅</m:t>
                    </m:r>
                    <m: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dirty="0">
                    <a:latin typeface="Georgia" charset="0"/>
                  </a:rPr>
                  <a:t>was estimated through the power spectra of </a:t>
                </a:r>
                <a14:m>
                  <m:oMath xmlns:m="http://schemas.openxmlformats.org/officeDocument/2006/math">
                    <m:sSub>
                      <m:sSubPr>
                        <m:ctrlPr>
                          <a:rPr lang="en-US" sz="2800" i="1">
                            <a:latin typeface="Cambria Math" panose="02040503050406030204" pitchFamily="18" charset="0"/>
                          </a:rPr>
                        </m:ctrlPr>
                      </m:sSubPr>
                      <m:e>
                        <m:r>
                          <a:rPr lang="en-US" sz="2800">
                            <a:latin typeface="Cambria Math" panose="02040503050406030204" pitchFamily="18" charset="0"/>
                          </a:rPr>
                          <m:t>𝑊</m:t>
                        </m:r>
                      </m:e>
                      <m:sub>
                        <m:r>
                          <a:rPr lang="en-US" sz="2800">
                            <a:latin typeface="Cambria Math" panose="02040503050406030204" pitchFamily="18" charset="0"/>
                          </a:rPr>
                          <m:t>𝑡</m:t>
                        </m:r>
                        <m:r>
                          <a:rPr lang="tr-TR" sz="2800" b="0" i="1" smtClean="0">
                            <a:latin typeface="Cambria Math" panose="02040503050406030204" pitchFamily="18" charset="0"/>
                          </a:rPr>
                          <m:t>𝑟𝑎𝑖𝑛</m:t>
                        </m:r>
                      </m:sub>
                    </m:sSub>
                    <m:r>
                      <a:rPr lang="en-US" sz="2800" i="1">
                        <a:latin typeface="Cambria Math" panose="02040503050406030204" pitchFamily="18" charset="0"/>
                      </a:rPr>
                      <m:t> </m:t>
                    </m:r>
                  </m:oMath>
                </a14:m>
                <a:r>
                  <a:rPr lang="en-US" sz="2800" dirty="0">
                    <a:latin typeface="Georgia" charset="0"/>
                  </a:rPr>
                  <a:t>and </a:t>
                </a:r>
                <a14:m>
                  <m:oMath xmlns:m="http://schemas.openxmlformats.org/officeDocument/2006/math">
                    <m:sSub>
                      <m:sSubPr>
                        <m:ctrlPr>
                          <a:rPr lang="en-US" sz="2800" i="1">
                            <a:latin typeface="Cambria Math" panose="02040503050406030204" pitchFamily="18" charset="0"/>
                          </a:rPr>
                        </m:ctrlPr>
                      </m:sSubPr>
                      <m:e>
                        <m:r>
                          <a:rPr lang="en-US" sz="2800">
                            <a:latin typeface="Cambria Math" panose="02040503050406030204" pitchFamily="18" charset="0"/>
                          </a:rPr>
                          <m:t>𝑊</m:t>
                        </m:r>
                      </m:e>
                      <m:sub>
                        <m:r>
                          <a:rPr lang="en-US" sz="2800">
                            <a:latin typeface="Cambria Math" panose="02040503050406030204" pitchFamily="18" charset="0"/>
                          </a:rPr>
                          <m:t>𝑡𝑒𝑠𝑡</m:t>
                        </m:r>
                      </m:sub>
                    </m:sSub>
                    <m:r>
                      <a:rPr lang="tr-TR" sz="2800" b="0" i="1" smtClean="0">
                        <a:latin typeface="Cambria Math" panose="02040503050406030204" pitchFamily="18" charset="0"/>
                      </a:rPr>
                      <m:t>.</m:t>
                    </m:r>
                  </m:oMath>
                </a14:m>
                <a:r>
                  <a:rPr lang="en-US" sz="2800" dirty="0">
                    <a:latin typeface="Georgia" charset="0"/>
                  </a:rPr>
                  <a:t> In this</a:t>
                </a:r>
                <a:r>
                  <a:rPr lang="tr-TR" sz="2800" dirty="0">
                    <a:latin typeface="Georgia" charset="0"/>
                  </a:rPr>
                  <a:t> </a:t>
                </a:r>
                <a:r>
                  <a:rPr lang="en-US" sz="2800" dirty="0">
                    <a:latin typeface="Georgia" charset="0"/>
                  </a:rPr>
                  <a:t>design, </a:t>
                </a:r>
                <a:r>
                  <a:rPr lang="tr-TR" sz="2800" dirty="0">
                    <a:latin typeface="Georgia" charset="0"/>
                  </a:rPr>
                  <a:t>w</a:t>
                </a:r>
                <a:r>
                  <a:rPr lang="en-US" sz="2800" dirty="0">
                    <a:latin typeface="Georgia" charset="0"/>
                  </a:rPr>
                  <a:t>hen</a:t>
                </a:r>
                <a:r>
                  <a:rPr lang="tr-TR" sz="2800" dirty="0">
                    <a:latin typeface="Georgia" charset="0"/>
                  </a:rPr>
                  <a:t> </a:t>
                </a:r>
                <a14:m>
                  <m:oMath xmlns:m="http://schemas.openxmlformats.org/officeDocument/2006/math">
                    <m:r>
                      <m:rPr>
                        <m:sty m:val="p"/>
                      </m:rPr>
                      <a:rPr lang="en-US" sz="2800">
                        <a:latin typeface="Cambria Math" panose="02040503050406030204" pitchFamily="18" charset="0"/>
                        <a:ea typeface="Times New Roman" panose="02020603050405020304" pitchFamily="18" charset="0"/>
                        <a:cs typeface="Times New Roman" panose="02020603050405020304" pitchFamily="18" charset="0"/>
                      </a:rPr>
                      <m:t>Γ</m:t>
                    </m:r>
                    <m:r>
                      <a:rPr lang="tr-TR" sz="2800" b="0" i="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dirty="0">
                    <a:latin typeface="Georgia" charset="0"/>
                  </a:rPr>
                  <a:t>is small compared to the noise, the filter acts like a denoising filter. When the</a:t>
                </a:r>
                <a:r>
                  <a:rPr lang="tr-TR" sz="2800" dirty="0">
                    <a:latin typeface="Georgia" charset="0"/>
                  </a:rPr>
                  <a:t> </a:t>
                </a:r>
                <a14:m>
                  <m:oMath xmlns:m="http://schemas.openxmlformats.org/officeDocument/2006/math">
                    <m:r>
                      <m:rPr>
                        <m:sty m:val="p"/>
                      </m:rPr>
                      <a:rPr lang="en-US" sz="2800">
                        <a:latin typeface="Cambria Math" panose="02040503050406030204" pitchFamily="18" charset="0"/>
                        <a:ea typeface="Times New Roman" panose="02020603050405020304" pitchFamily="18" charset="0"/>
                        <a:cs typeface="Times New Roman" panose="02020603050405020304" pitchFamily="18" charset="0"/>
                      </a:rPr>
                      <m:t>Γ</m:t>
                    </m:r>
                  </m:oMath>
                </a14:m>
                <a:r>
                  <a:rPr lang="en-US" sz="2800" dirty="0">
                    <a:latin typeface="Georgia" charset="0"/>
                  </a:rPr>
                  <a:t> is high compared to noise, the filter is equivalent to the original </a:t>
                </a:r>
                <a14:m>
                  <m:oMath xmlns:m="http://schemas.openxmlformats.org/officeDocument/2006/math">
                    <m:r>
                      <m:rPr>
                        <m:sty m:val="p"/>
                      </m:rPr>
                      <a:rPr lang="en-US" sz="2800">
                        <a:latin typeface="Cambria Math" panose="02040503050406030204" pitchFamily="18" charset="0"/>
                        <a:ea typeface="Times New Roman" panose="02020603050405020304" pitchFamily="18" charset="0"/>
                        <a:cs typeface="Times New Roman" panose="02020603050405020304" pitchFamily="18" charset="0"/>
                      </a:rPr>
                      <m:t>Γ</m:t>
                    </m:r>
                    <m:r>
                      <a:rPr lang="tr-TR" sz="2800" b="0" i="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dirty="0">
                    <a:latin typeface="Georgia" charset="0"/>
                  </a:rPr>
                  <a:t> This provides a robust way to use the complete bandwidth of setting transfer functions.</a:t>
                </a:r>
                <a:endParaRPr lang="tr-TR" sz="2800" dirty="0">
                  <a:latin typeface="Georgia" charset="0"/>
                </a:endParaRPr>
              </a:p>
              <a:p>
                <a:pPr>
                  <a:spcBef>
                    <a:spcPct val="50000"/>
                  </a:spcBef>
                </a:pPr>
                <a:r>
                  <a:rPr lang="tr-TR" sz="2800" i="1" dirty="0">
                    <a:latin typeface="Georgia" charset="0"/>
                  </a:rPr>
                  <a:t>Test-Time Calibration</a:t>
                </a:r>
              </a:p>
              <a:p>
                <a:pPr>
                  <a:spcBef>
                    <a:spcPct val="50000"/>
                  </a:spcBef>
                </a:pPr>
                <a:endParaRPr lang="tr-TR" sz="2800" dirty="0">
                  <a:latin typeface="Georgia" charset="0"/>
                </a:endParaRPr>
              </a:p>
              <a:p>
                <a:pPr>
                  <a:spcBef>
                    <a:spcPct val="50000"/>
                  </a:spcBef>
                </a:pPr>
                <a:endParaRPr lang="tr-TR" sz="2800" dirty="0">
                  <a:latin typeface="Georgia" charset="0"/>
                </a:endParaRPr>
              </a:p>
              <a:p>
                <a:pPr>
                  <a:spcBef>
                    <a:spcPct val="50000"/>
                  </a:spcBef>
                </a:pPr>
                <a:endParaRPr lang="tr-TR" sz="2800" dirty="0">
                  <a:latin typeface="Georgia" charset="0"/>
                </a:endParaRPr>
              </a:p>
              <a:p>
                <a:pPr>
                  <a:spcBef>
                    <a:spcPct val="50000"/>
                  </a:spcBef>
                </a:pPr>
                <a:endParaRPr lang="tr-TR" sz="2800" dirty="0">
                  <a:latin typeface="Georgia" charset="0"/>
                </a:endParaRPr>
              </a:p>
              <a:p>
                <a:pPr>
                  <a:spcBef>
                    <a:spcPct val="50000"/>
                  </a:spcBef>
                </a:pPr>
                <a:r>
                  <a:rPr lang="tr-TR" sz="2800" i="1" dirty="0">
                    <a:latin typeface="Georgia" charset="0"/>
                  </a:rPr>
                  <a:t>Train-Time Calibration</a:t>
                </a:r>
              </a:p>
            </p:txBody>
          </p:sp>
        </mc:Choice>
        <mc:Fallback xmlns="">
          <p:sp>
            <p:nvSpPr>
              <p:cNvPr id="44" name="Rectangle 52">
                <a:extLst>
                  <a:ext uri="{FF2B5EF4-FFF2-40B4-BE49-F238E27FC236}">
                    <a16:creationId xmlns:a16="http://schemas.microsoft.com/office/drawing/2014/main" id="{C285DAC6-58F8-44AE-A136-CBD831A06B1C}"/>
                  </a:ext>
                </a:extLst>
              </p:cNvPr>
              <p:cNvSpPr>
                <a:spLocks noRot="1" noChangeAspect="1" noMove="1" noResize="1" noEditPoints="1" noAdjustHandles="1" noChangeArrowheads="1" noChangeShapeType="1" noTextEdit="1"/>
              </p:cNvSpPr>
              <p:nvPr/>
            </p:nvSpPr>
            <p:spPr bwMode="auto">
              <a:xfrm>
                <a:off x="22280481" y="5105400"/>
                <a:ext cx="9829800" cy="26822400"/>
              </a:xfrm>
              <a:prstGeom prst="rect">
                <a:avLst/>
              </a:prstGeom>
              <a:blipFill>
                <a:blip r:embed="rId8"/>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3" name="Table 13">
            <a:extLst>
              <a:ext uri="{FF2B5EF4-FFF2-40B4-BE49-F238E27FC236}">
                <a16:creationId xmlns:a16="http://schemas.microsoft.com/office/drawing/2014/main" id="{A049E780-F9C4-4C0C-8F23-B8E7E36D5369}"/>
              </a:ext>
            </a:extLst>
          </p:cNvPr>
          <p:cNvGraphicFramePr>
            <a:graphicFrameLocks noGrp="1"/>
          </p:cNvGraphicFramePr>
          <p:nvPr>
            <p:extLst>
              <p:ext uri="{D42A27DB-BD31-4B8C-83A1-F6EECF244321}">
                <p14:modId xmlns:p14="http://schemas.microsoft.com/office/powerpoint/2010/main" val="3293083179"/>
              </p:ext>
            </p:extLst>
          </p:nvPr>
        </p:nvGraphicFramePr>
        <p:xfrm>
          <a:off x="22330839" y="6566483"/>
          <a:ext cx="9734695" cy="4053840"/>
        </p:xfrm>
        <a:graphic>
          <a:graphicData uri="http://schemas.openxmlformats.org/drawingml/2006/table">
            <a:tbl>
              <a:tblPr firstRow="1" bandRow="1">
                <a:tableStyleId>{073A0DAA-6AF3-43AB-8588-CEC1D06C72B9}</a:tableStyleId>
              </a:tblPr>
              <a:tblGrid>
                <a:gridCol w="2433674">
                  <a:extLst>
                    <a:ext uri="{9D8B030D-6E8A-4147-A177-3AD203B41FA5}">
                      <a16:colId xmlns:a16="http://schemas.microsoft.com/office/drawing/2014/main" val="1491180001"/>
                    </a:ext>
                  </a:extLst>
                </a:gridCol>
                <a:gridCol w="2564049">
                  <a:extLst>
                    <a:ext uri="{9D8B030D-6E8A-4147-A177-3AD203B41FA5}">
                      <a16:colId xmlns:a16="http://schemas.microsoft.com/office/drawing/2014/main" val="3949613361"/>
                    </a:ext>
                  </a:extLst>
                </a:gridCol>
                <a:gridCol w="2303298">
                  <a:extLst>
                    <a:ext uri="{9D8B030D-6E8A-4147-A177-3AD203B41FA5}">
                      <a16:colId xmlns:a16="http://schemas.microsoft.com/office/drawing/2014/main" val="749976124"/>
                    </a:ext>
                  </a:extLst>
                </a:gridCol>
                <a:gridCol w="2433674">
                  <a:extLst>
                    <a:ext uri="{9D8B030D-6E8A-4147-A177-3AD203B41FA5}">
                      <a16:colId xmlns:a16="http://schemas.microsoft.com/office/drawing/2014/main" val="1063294116"/>
                    </a:ext>
                  </a:extLst>
                </a:gridCol>
              </a:tblGrid>
              <a:tr h="890238">
                <a:tc>
                  <a:txBody>
                    <a:bodyPr/>
                    <a:lstStyle/>
                    <a:p>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Pulse Freq</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Focus</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Output Power</a:t>
                      </a:r>
                      <a:endParaRPr lang="en-US" sz="2800" dirty="0">
                        <a:latin typeface="Georgia" panose="02040502050405020303" pitchFamily="18" charset="0"/>
                      </a:endParaRPr>
                    </a:p>
                  </a:txBody>
                  <a:tcPr/>
                </a:tc>
                <a:extLst>
                  <a:ext uri="{0D108BD9-81ED-4DB2-BD59-A6C34878D82A}">
                    <a16:rowId xmlns:a16="http://schemas.microsoft.com/office/drawing/2014/main" val="2831632483"/>
                  </a:ext>
                </a:extLst>
              </a:tr>
              <a:tr h="469899">
                <a:tc>
                  <a:txBody>
                    <a:bodyPr/>
                    <a:lstStyle/>
                    <a:p>
                      <a:r>
                        <a:rPr lang="tr-TR" sz="2800" dirty="0">
                          <a:latin typeface="Georgia" panose="02040502050405020303" pitchFamily="18" charset="0"/>
                        </a:rPr>
                        <a:t>Training SecA </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9 MHz</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2cm</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0 dB</a:t>
                      </a:r>
                      <a:endParaRPr lang="en-US" sz="2800" dirty="0">
                        <a:latin typeface="Georgia" panose="02040502050405020303" pitchFamily="18" charset="0"/>
                      </a:endParaRPr>
                    </a:p>
                  </a:txBody>
                  <a:tcPr/>
                </a:tc>
                <a:extLst>
                  <a:ext uri="{0D108BD9-81ED-4DB2-BD59-A6C34878D82A}">
                    <a16:rowId xmlns:a16="http://schemas.microsoft.com/office/drawing/2014/main" val="452563333"/>
                  </a:ext>
                </a:extLst>
              </a:tr>
              <a:tr h="469899">
                <a:tc>
                  <a:txBody>
                    <a:bodyPr/>
                    <a:lstStyle/>
                    <a:p>
                      <a:r>
                        <a:rPr lang="tr-TR" sz="2800" dirty="0">
                          <a:latin typeface="Georgia" panose="02040502050405020303" pitchFamily="18" charset="0"/>
                        </a:rPr>
                        <a:t>Testing SecA</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5 MHz</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2cm</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0 dB</a:t>
                      </a:r>
                      <a:endParaRPr lang="en-US" sz="2800" dirty="0">
                        <a:latin typeface="Georgia" panose="02040502050405020303" pitchFamily="18" charset="0"/>
                      </a:endParaRPr>
                    </a:p>
                  </a:txBody>
                  <a:tcPr/>
                </a:tc>
                <a:extLst>
                  <a:ext uri="{0D108BD9-81ED-4DB2-BD59-A6C34878D82A}">
                    <a16:rowId xmlns:a16="http://schemas.microsoft.com/office/drawing/2014/main" val="960385558"/>
                  </a:ext>
                </a:extLst>
              </a:tr>
              <a:tr h="469899">
                <a:tc>
                  <a:txBody>
                    <a:bodyPr/>
                    <a:lstStyle/>
                    <a:p>
                      <a:r>
                        <a:rPr lang="tr-TR" sz="2800" dirty="0">
                          <a:latin typeface="Georgia" panose="02040502050405020303" pitchFamily="18" charset="0"/>
                        </a:rPr>
                        <a:t>Training SecB</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9 MHz</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2cm</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0 dB</a:t>
                      </a:r>
                      <a:endParaRPr lang="en-US" sz="2800" dirty="0">
                        <a:latin typeface="Georgia" panose="02040502050405020303" pitchFamily="18" charset="0"/>
                      </a:endParaRPr>
                    </a:p>
                  </a:txBody>
                  <a:tcPr/>
                </a:tc>
                <a:extLst>
                  <a:ext uri="{0D108BD9-81ED-4DB2-BD59-A6C34878D82A}">
                    <a16:rowId xmlns:a16="http://schemas.microsoft.com/office/drawing/2014/main" val="1293922160"/>
                  </a:ext>
                </a:extLst>
              </a:tr>
              <a:tr h="469899">
                <a:tc>
                  <a:txBody>
                    <a:bodyPr/>
                    <a:lstStyle/>
                    <a:p>
                      <a:r>
                        <a:rPr lang="tr-TR" sz="2800" dirty="0">
                          <a:latin typeface="Georgia" panose="02040502050405020303" pitchFamily="18" charset="0"/>
                        </a:rPr>
                        <a:t>Testing SecB</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9 MHz</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1cm&amp;3cm</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0 dB</a:t>
                      </a:r>
                      <a:endParaRPr lang="en-US" sz="2800" dirty="0">
                        <a:latin typeface="Georgia" panose="02040502050405020303" pitchFamily="18" charset="0"/>
                      </a:endParaRPr>
                    </a:p>
                  </a:txBody>
                  <a:tcPr/>
                </a:tc>
                <a:extLst>
                  <a:ext uri="{0D108BD9-81ED-4DB2-BD59-A6C34878D82A}">
                    <a16:rowId xmlns:a16="http://schemas.microsoft.com/office/drawing/2014/main" val="951346239"/>
                  </a:ext>
                </a:extLst>
              </a:tr>
              <a:tr h="469899">
                <a:tc>
                  <a:txBody>
                    <a:bodyPr/>
                    <a:lstStyle/>
                    <a:p>
                      <a:r>
                        <a:rPr lang="tr-TR" sz="2800" dirty="0">
                          <a:latin typeface="Georgia" panose="02040502050405020303" pitchFamily="18" charset="0"/>
                        </a:rPr>
                        <a:t>Training SecC</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9 MHz</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2cm</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0 dB</a:t>
                      </a:r>
                      <a:endParaRPr lang="en-US" sz="2800" dirty="0">
                        <a:latin typeface="Georgia" panose="02040502050405020303" pitchFamily="18" charset="0"/>
                      </a:endParaRPr>
                    </a:p>
                  </a:txBody>
                  <a:tcPr/>
                </a:tc>
                <a:extLst>
                  <a:ext uri="{0D108BD9-81ED-4DB2-BD59-A6C34878D82A}">
                    <a16:rowId xmlns:a16="http://schemas.microsoft.com/office/drawing/2014/main" val="3380559943"/>
                  </a:ext>
                </a:extLst>
              </a:tr>
              <a:tr h="469899">
                <a:tc>
                  <a:txBody>
                    <a:bodyPr/>
                    <a:lstStyle/>
                    <a:p>
                      <a:r>
                        <a:rPr lang="tr-TR" sz="2800" dirty="0">
                          <a:latin typeface="Georgia" panose="02040502050405020303" pitchFamily="18" charset="0"/>
                        </a:rPr>
                        <a:t>Testing SecC</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9 MHz</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2cm</a:t>
                      </a:r>
                      <a:endParaRPr lang="en-US" sz="2800" dirty="0">
                        <a:latin typeface="Georgia" panose="02040502050405020303" pitchFamily="18" charset="0"/>
                      </a:endParaRPr>
                    </a:p>
                  </a:txBody>
                  <a:tcPr/>
                </a:tc>
                <a:tc>
                  <a:txBody>
                    <a:bodyPr/>
                    <a:lstStyle/>
                    <a:p>
                      <a:r>
                        <a:rPr lang="tr-TR" sz="2800" dirty="0">
                          <a:latin typeface="Georgia" panose="02040502050405020303" pitchFamily="18" charset="0"/>
                        </a:rPr>
                        <a:t>-6 dB</a:t>
                      </a:r>
                    </a:p>
                  </a:txBody>
                  <a:tcPr/>
                </a:tc>
                <a:extLst>
                  <a:ext uri="{0D108BD9-81ED-4DB2-BD59-A6C34878D82A}">
                    <a16:rowId xmlns:a16="http://schemas.microsoft.com/office/drawing/2014/main" val="2376290914"/>
                  </a:ext>
                </a:extLst>
              </a:tr>
            </a:tbl>
          </a:graphicData>
        </a:graphic>
      </p:graphicFrame>
      <p:graphicFrame>
        <p:nvGraphicFramePr>
          <p:cNvPr id="14" name="Table 14">
            <a:extLst>
              <a:ext uri="{FF2B5EF4-FFF2-40B4-BE49-F238E27FC236}">
                <a16:creationId xmlns:a16="http://schemas.microsoft.com/office/drawing/2014/main" id="{5D50A3B5-BE03-401C-B356-7D2A9EF3BCAF}"/>
              </a:ext>
            </a:extLst>
          </p:cNvPr>
          <p:cNvGraphicFramePr>
            <a:graphicFrameLocks noGrp="1"/>
          </p:cNvGraphicFramePr>
          <p:nvPr>
            <p:extLst>
              <p:ext uri="{D42A27DB-BD31-4B8C-83A1-F6EECF244321}">
                <p14:modId xmlns:p14="http://schemas.microsoft.com/office/powerpoint/2010/main" val="2884661962"/>
              </p:ext>
            </p:extLst>
          </p:nvPr>
        </p:nvGraphicFramePr>
        <p:xfrm>
          <a:off x="33463135" y="6960940"/>
          <a:ext cx="8077200" cy="25908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1185490987"/>
                    </a:ext>
                  </a:extLst>
                </a:gridCol>
                <a:gridCol w="4038600">
                  <a:extLst>
                    <a:ext uri="{9D8B030D-6E8A-4147-A177-3AD203B41FA5}">
                      <a16:colId xmlns:a16="http://schemas.microsoft.com/office/drawing/2014/main" val="2380979076"/>
                    </a:ext>
                  </a:extLst>
                </a:gridCol>
              </a:tblGrid>
              <a:tr h="370840">
                <a:tc>
                  <a:txBody>
                    <a:bodyPr/>
                    <a:lstStyle/>
                    <a:p>
                      <a:r>
                        <a:rPr lang="tr-TR" sz="2800" dirty="0"/>
                        <a:t>Experiment Type</a:t>
                      </a:r>
                      <a:endParaRPr lang="en-US" sz="2800" dirty="0"/>
                    </a:p>
                  </a:txBody>
                  <a:tcPr/>
                </a:tc>
                <a:tc>
                  <a:txBody>
                    <a:bodyPr/>
                    <a:lstStyle/>
                    <a:p>
                      <a:r>
                        <a:rPr lang="tr-TR" sz="2800" dirty="0"/>
                        <a:t>Accuracy</a:t>
                      </a:r>
                      <a:endParaRPr lang="en-US" sz="2800" dirty="0"/>
                    </a:p>
                  </a:txBody>
                  <a:tcPr/>
                </a:tc>
                <a:extLst>
                  <a:ext uri="{0D108BD9-81ED-4DB2-BD59-A6C34878D82A}">
                    <a16:rowId xmlns:a16="http://schemas.microsoft.com/office/drawing/2014/main" val="4215554435"/>
                  </a:ext>
                </a:extLst>
              </a:tr>
              <a:tr h="370840">
                <a:tc>
                  <a:txBody>
                    <a:bodyPr/>
                    <a:lstStyle/>
                    <a:p>
                      <a:r>
                        <a:rPr lang="en-US" sz="2800" kern="1200" dirty="0">
                          <a:solidFill>
                            <a:schemeClr val="dk1"/>
                          </a:solidFill>
                          <a:effectLst/>
                          <a:latin typeface="+mn-lt"/>
                          <a:ea typeface="+mn-ea"/>
                          <a:cs typeface="+mn-cs"/>
                        </a:rPr>
                        <a:t>Train-Time Calibration</a:t>
                      </a:r>
                      <a:endParaRPr lang="en-US" sz="2800" dirty="0"/>
                    </a:p>
                  </a:txBody>
                  <a:tcPr/>
                </a:tc>
                <a:tc>
                  <a:txBody>
                    <a:bodyPr/>
                    <a:lstStyle/>
                    <a:p>
                      <a:r>
                        <a:rPr lang="en-US" sz="2800" kern="1200" dirty="0">
                          <a:solidFill>
                            <a:schemeClr val="dk1"/>
                          </a:solidFill>
                          <a:effectLst/>
                          <a:latin typeface="+mn-lt"/>
                          <a:ea typeface="+mn-ea"/>
                          <a:cs typeface="+mn-cs"/>
                        </a:rPr>
                        <a:t>95.30</a:t>
                      </a:r>
                      <a:r>
                        <a:rPr lang="tr-TR" sz="2800" kern="1200" dirty="0">
                          <a:solidFill>
                            <a:schemeClr val="dk1"/>
                          </a:solidFill>
                          <a:effectLst/>
                          <a:latin typeface="+mn-lt"/>
                          <a:ea typeface="+mn-ea"/>
                          <a:cs typeface="+mn-cs"/>
                        </a:rPr>
                        <a:t> ± 1.40</a:t>
                      </a:r>
                      <a:endParaRPr lang="en-US" sz="2800" dirty="0"/>
                    </a:p>
                  </a:txBody>
                  <a:tcPr/>
                </a:tc>
                <a:extLst>
                  <a:ext uri="{0D108BD9-81ED-4DB2-BD59-A6C34878D82A}">
                    <a16:rowId xmlns:a16="http://schemas.microsoft.com/office/drawing/2014/main" val="3136218873"/>
                  </a:ext>
                </a:extLst>
              </a:tr>
              <a:tr h="370840">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effectLst/>
                          <a:latin typeface="+mn-lt"/>
                          <a:ea typeface="+mn-ea"/>
                          <a:cs typeface="+mn-cs"/>
                        </a:rPr>
                        <a:t>T</a:t>
                      </a:r>
                      <a:r>
                        <a:rPr lang="tr-TR" sz="2800" kern="1200" dirty="0">
                          <a:solidFill>
                            <a:schemeClr val="dk1"/>
                          </a:solidFill>
                          <a:effectLst/>
                          <a:latin typeface="+mn-lt"/>
                          <a:ea typeface="+mn-ea"/>
                          <a:cs typeface="+mn-cs"/>
                        </a:rPr>
                        <a:t>est</a:t>
                      </a:r>
                      <a:r>
                        <a:rPr lang="en-US" sz="2800" kern="1200" dirty="0">
                          <a:solidFill>
                            <a:schemeClr val="dk1"/>
                          </a:solidFill>
                          <a:effectLst/>
                          <a:latin typeface="+mn-lt"/>
                          <a:ea typeface="+mn-ea"/>
                          <a:cs typeface="+mn-cs"/>
                        </a:rPr>
                        <a:t>-Time Calibration</a:t>
                      </a:r>
                      <a:endParaRPr lang="en-US" sz="2800" dirty="0"/>
                    </a:p>
                  </a:txBody>
                  <a:tcPr/>
                </a:tc>
                <a:tc>
                  <a:txBody>
                    <a:bodyPr/>
                    <a:lstStyle/>
                    <a:p>
                      <a:r>
                        <a:rPr lang="en-US" sz="2800" kern="1200" dirty="0">
                          <a:solidFill>
                            <a:schemeClr val="dk1"/>
                          </a:solidFill>
                          <a:effectLst/>
                          <a:latin typeface="+mn-lt"/>
                          <a:ea typeface="+mn-ea"/>
                          <a:cs typeface="+mn-cs"/>
                        </a:rPr>
                        <a:t>9</a:t>
                      </a:r>
                      <a:r>
                        <a:rPr lang="tr-TR" sz="2800" kern="1200" dirty="0">
                          <a:solidFill>
                            <a:schemeClr val="dk1"/>
                          </a:solidFill>
                          <a:effectLst/>
                          <a:latin typeface="+mn-lt"/>
                          <a:ea typeface="+mn-ea"/>
                          <a:cs typeface="+mn-cs"/>
                        </a:rPr>
                        <a:t>1.72 ± 1.54</a:t>
                      </a:r>
                      <a:endParaRPr lang="en-US" sz="2800" dirty="0"/>
                    </a:p>
                  </a:txBody>
                  <a:tcPr/>
                </a:tc>
                <a:extLst>
                  <a:ext uri="{0D108BD9-81ED-4DB2-BD59-A6C34878D82A}">
                    <a16:rowId xmlns:a16="http://schemas.microsoft.com/office/drawing/2014/main" val="979391119"/>
                  </a:ext>
                </a:extLst>
              </a:tr>
              <a:tr h="370840">
                <a:tc>
                  <a:txBody>
                    <a:bodyPr/>
                    <a:lstStyle/>
                    <a:p>
                      <a:r>
                        <a:rPr lang="tr-TR" sz="2800" dirty="0"/>
                        <a:t>No Calibraiton</a:t>
                      </a:r>
                      <a:endParaRPr lang="en-US" sz="2800" dirty="0"/>
                    </a:p>
                  </a:txBody>
                  <a:tcPr/>
                </a:tc>
                <a:tc>
                  <a:txBody>
                    <a:bodyPr/>
                    <a:lstStyle/>
                    <a:p>
                      <a:r>
                        <a:rPr lang="tr-TR" sz="2800" kern="1200" dirty="0">
                          <a:solidFill>
                            <a:schemeClr val="dk1"/>
                          </a:solidFill>
                          <a:effectLst/>
                          <a:latin typeface="+mn-lt"/>
                          <a:ea typeface="+mn-ea"/>
                          <a:cs typeface="+mn-cs"/>
                        </a:rPr>
                        <a:t>55.27 ± 3.83</a:t>
                      </a:r>
                      <a:endParaRPr lang="en-US" sz="2800" dirty="0"/>
                    </a:p>
                  </a:txBody>
                  <a:tcPr/>
                </a:tc>
                <a:extLst>
                  <a:ext uri="{0D108BD9-81ED-4DB2-BD59-A6C34878D82A}">
                    <a16:rowId xmlns:a16="http://schemas.microsoft.com/office/drawing/2014/main" val="9544038"/>
                  </a:ext>
                </a:extLst>
              </a:tr>
              <a:tr h="370840">
                <a:tc>
                  <a:txBody>
                    <a:bodyPr/>
                    <a:lstStyle/>
                    <a:p>
                      <a:r>
                        <a:rPr lang="tr-TR" sz="2800" dirty="0"/>
                        <a:t>Benchmark</a:t>
                      </a:r>
                      <a:endParaRPr lang="en-US" sz="2800" dirty="0"/>
                    </a:p>
                  </a:txBody>
                  <a:tcPr/>
                </a:tc>
                <a:tc>
                  <a:txBody>
                    <a:bodyPr/>
                    <a:lstStyle/>
                    <a:p>
                      <a:r>
                        <a:rPr lang="en-US" sz="2800" kern="1200" dirty="0">
                          <a:solidFill>
                            <a:schemeClr val="dk1"/>
                          </a:solidFill>
                          <a:effectLst/>
                          <a:latin typeface="+mn-lt"/>
                          <a:ea typeface="+mn-ea"/>
                          <a:cs typeface="+mn-cs"/>
                        </a:rPr>
                        <a:t>9</a:t>
                      </a:r>
                      <a:r>
                        <a:rPr lang="tr-TR" sz="2800" kern="1200" dirty="0">
                          <a:solidFill>
                            <a:schemeClr val="dk1"/>
                          </a:solidFill>
                          <a:effectLst/>
                          <a:latin typeface="+mn-lt"/>
                          <a:ea typeface="+mn-ea"/>
                          <a:cs typeface="+mn-cs"/>
                        </a:rPr>
                        <a:t>9.61 ± 0.11</a:t>
                      </a:r>
                      <a:endParaRPr lang="en-US" sz="2800" dirty="0"/>
                    </a:p>
                  </a:txBody>
                  <a:tcPr/>
                </a:tc>
                <a:extLst>
                  <a:ext uri="{0D108BD9-81ED-4DB2-BD59-A6C34878D82A}">
                    <a16:rowId xmlns:a16="http://schemas.microsoft.com/office/drawing/2014/main" val="3123366635"/>
                  </a:ext>
                </a:extLst>
              </a:tr>
            </a:tbl>
          </a:graphicData>
        </a:graphic>
      </p:graphicFrame>
      <p:graphicFrame>
        <p:nvGraphicFramePr>
          <p:cNvPr id="53" name="Table 14">
            <a:extLst>
              <a:ext uri="{FF2B5EF4-FFF2-40B4-BE49-F238E27FC236}">
                <a16:creationId xmlns:a16="http://schemas.microsoft.com/office/drawing/2014/main" id="{7BC2F41B-8E8E-4511-8DF3-CB73FEFA4F9B}"/>
              </a:ext>
            </a:extLst>
          </p:cNvPr>
          <p:cNvGraphicFramePr>
            <a:graphicFrameLocks noGrp="1"/>
          </p:cNvGraphicFramePr>
          <p:nvPr>
            <p:extLst>
              <p:ext uri="{D42A27DB-BD31-4B8C-83A1-F6EECF244321}">
                <p14:modId xmlns:p14="http://schemas.microsoft.com/office/powerpoint/2010/main" val="552264370"/>
              </p:ext>
            </p:extLst>
          </p:nvPr>
        </p:nvGraphicFramePr>
        <p:xfrm>
          <a:off x="33463135" y="14647830"/>
          <a:ext cx="8077200" cy="25908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1185490987"/>
                    </a:ext>
                  </a:extLst>
                </a:gridCol>
                <a:gridCol w="4038600">
                  <a:extLst>
                    <a:ext uri="{9D8B030D-6E8A-4147-A177-3AD203B41FA5}">
                      <a16:colId xmlns:a16="http://schemas.microsoft.com/office/drawing/2014/main" val="2380979076"/>
                    </a:ext>
                  </a:extLst>
                </a:gridCol>
              </a:tblGrid>
              <a:tr h="0">
                <a:tc>
                  <a:txBody>
                    <a:bodyPr/>
                    <a:lstStyle/>
                    <a:p>
                      <a:r>
                        <a:rPr lang="tr-TR" sz="2800" dirty="0"/>
                        <a:t>Experiment Type</a:t>
                      </a:r>
                      <a:endParaRPr lang="en-US" sz="2800" dirty="0"/>
                    </a:p>
                  </a:txBody>
                  <a:tcPr/>
                </a:tc>
                <a:tc>
                  <a:txBody>
                    <a:bodyPr/>
                    <a:lstStyle/>
                    <a:p>
                      <a:r>
                        <a:rPr lang="tr-TR" sz="2800" dirty="0"/>
                        <a:t>Accuracy</a:t>
                      </a:r>
                      <a:endParaRPr lang="en-US" sz="2800" dirty="0"/>
                    </a:p>
                  </a:txBody>
                  <a:tcPr/>
                </a:tc>
                <a:extLst>
                  <a:ext uri="{0D108BD9-81ED-4DB2-BD59-A6C34878D82A}">
                    <a16:rowId xmlns:a16="http://schemas.microsoft.com/office/drawing/2014/main" val="4215554435"/>
                  </a:ext>
                </a:extLst>
              </a:tr>
              <a:tr h="370840">
                <a:tc>
                  <a:txBody>
                    <a:bodyPr/>
                    <a:lstStyle/>
                    <a:p>
                      <a:r>
                        <a:rPr lang="en-US" sz="2800" kern="1200" dirty="0">
                          <a:solidFill>
                            <a:schemeClr val="dk1"/>
                          </a:solidFill>
                          <a:effectLst/>
                          <a:latin typeface="+mn-lt"/>
                          <a:ea typeface="+mn-ea"/>
                          <a:cs typeface="+mn-cs"/>
                        </a:rPr>
                        <a:t>Train-Time Calibration</a:t>
                      </a:r>
                      <a:endParaRPr lang="en-US" sz="2800" dirty="0"/>
                    </a:p>
                  </a:txBody>
                  <a:tcPr/>
                </a:tc>
                <a:tc>
                  <a:txBody>
                    <a:bodyPr/>
                    <a:lstStyle/>
                    <a:p>
                      <a:r>
                        <a:rPr lang="en-US" sz="2800" kern="1200" dirty="0">
                          <a:solidFill>
                            <a:schemeClr val="dk1"/>
                          </a:solidFill>
                          <a:effectLst/>
                          <a:latin typeface="+mn-lt"/>
                          <a:ea typeface="+mn-ea"/>
                          <a:cs typeface="+mn-cs"/>
                        </a:rPr>
                        <a:t>9</a:t>
                      </a:r>
                      <a:r>
                        <a:rPr lang="tr-TR" sz="2800" kern="1200" dirty="0">
                          <a:solidFill>
                            <a:schemeClr val="dk1"/>
                          </a:solidFill>
                          <a:effectLst/>
                          <a:latin typeface="+mn-lt"/>
                          <a:ea typeface="+mn-ea"/>
                          <a:cs typeface="+mn-cs"/>
                        </a:rPr>
                        <a:t>9.32 ± 0.27</a:t>
                      </a:r>
                      <a:endParaRPr lang="en-US" sz="2800" dirty="0"/>
                    </a:p>
                  </a:txBody>
                  <a:tcPr/>
                </a:tc>
                <a:extLst>
                  <a:ext uri="{0D108BD9-81ED-4DB2-BD59-A6C34878D82A}">
                    <a16:rowId xmlns:a16="http://schemas.microsoft.com/office/drawing/2014/main" val="3136218873"/>
                  </a:ext>
                </a:extLst>
              </a:tr>
              <a:tr h="370840">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effectLst/>
                          <a:latin typeface="+mn-lt"/>
                          <a:ea typeface="+mn-ea"/>
                          <a:cs typeface="+mn-cs"/>
                        </a:rPr>
                        <a:t>T</a:t>
                      </a:r>
                      <a:r>
                        <a:rPr lang="tr-TR" sz="2800" kern="1200" dirty="0">
                          <a:solidFill>
                            <a:schemeClr val="dk1"/>
                          </a:solidFill>
                          <a:effectLst/>
                          <a:latin typeface="+mn-lt"/>
                          <a:ea typeface="+mn-ea"/>
                          <a:cs typeface="+mn-cs"/>
                        </a:rPr>
                        <a:t>est</a:t>
                      </a:r>
                      <a:r>
                        <a:rPr lang="en-US" sz="2800" kern="1200" dirty="0">
                          <a:solidFill>
                            <a:schemeClr val="dk1"/>
                          </a:solidFill>
                          <a:effectLst/>
                          <a:latin typeface="+mn-lt"/>
                          <a:ea typeface="+mn-ea"/>
                          <a:cs typeface="+mn-cs"/>
                        </a:rPr>
                        <a:t>-Time Calibration</a:t>
                      </a:r>
                      <a:endParaRPr lang="en-US" sz="2800" dirty="0"/>
                    </a:p>
                  </a:txBody>
                  <a:tcPr/>
                </a:tc>
                <a:tc>
                  <a:txBody>
                    <a:bodyPr/>
                    <a:lstStyle/>
                    <a:p>
                      <a:r>
                        <a:rPr lang="en-US" sz="2800" kern="1200" dirty="0">
                          <a:solidFill>
                            <a:schemeClr val="dk1"/>
                          </a:solidFill>
                          <a:effectLst/>
                          <a:latin typeface="+mn-lt"/>
                          <a:ea typeface="+mn-ea"/>
                          <a:cs typeface="+mn-cs"/>
                        </a:rPr>
                        <a:t>9</a:t>
                      </a:r>
                      <a:r>
                        <a:rPr lang="tr-TR" sz="2800" kern="1200" dirty="0">
                          <a:solidFill>
                            <a:schemeClr val="dk1"/>
                          </a:solidFill>
                          <a:effectLst/>
                          <a:latin typeface="+mn-lt"/>
                          <a:ea typeface="+mn-ea"/>
                          <a:cs typeface="+mn-cs"/>
                        </a:rPr>
                        <a:t>9.50 ± 0.17</a:t>
                      </a:r>
                      <a:endParaRPr lang="en-US" sz="2800" dirty="0"/>
                    </a:p>
                  </a:txBody>
                  <a:tcPr/>
                </a:tc>
                <a:extLst>
                  <a:ext uri="{0D108BD9-81ED-4DB2-BD59-A6C34878D82A}">
                    <a16:rowId xmlns:a16="http://schemas.microsoft.com/office/drawing/2014/main" val="979391119"/>
                  </a:ext>
                </a:extLst>
              </a:tr>
              <a:tr h="370840">
                <a:tc>
                  <a:txBody>
                    <a:bodyPr/>
                    <a:lstStyle/>
                    <a:p>
                      <a:r>
                        <a:rPr lang="tr-TR" sz="2800" dirty="0"/>
                        <a:t>No Calibraiton</a:t>
                      </a:r>
                      <a:endParaRPr lang="en-US" sz="2800" dirty="0"/>
                    </a:p>
                  </a:txBody>
                  <a:tcPr/>
                </a:tc>
                <a:tc>
                  <a:txBody>
                    <a:bodyPr/>
                    <a:lstStyle/>
                    <a:p>
                      <a:r>
                        <a:rPr lang="tr-TR" sz="2800" kern="1200" dirty="0">
                          <a:solidFill>
                            <a:schemeClr val="dk1"/>
                          </a:solidFill>
                          <a:effectLst/>
                          <a:latin typeface="+mn-lt"/>
                          <a:ea typeface="+mn-ea"/>
                          <a:cs typeface="+mn-cs"/>
                        </a:rPr>
                        <a:t>70.32 ± 6.10</a:t>
                      </a:r>
                      <a:endParaRPr lang="en-US" sz="2800" dirty="0"/>
                    </a:p>
                  </a:txBody>
                  <a:tcPr/>
                </a:tc>
                <a:extLst>
                  <a:ext uri="{0D108BD9-81ED-4DB2-BD59-A6C34878D82A}">
                    <a16:rowId xmlns:a16="http://schemas.microsoft.com/office/drawing/2014/main" val="9544038"/>
                  </a:ext>
                </a:extLst>
              </a:tr>
              <a:tr h="370840">
                <a:tc>
                  <a:txBody>
                    <a:bodyPr/>
                    <a:lstStyle/>
                    <a:p>
                      <a:r>
                        <a:rPr lang="tr-TR" sz="2800" dirty="0"/>
                        <a:t>Benchmark</a:t>
                      </a:r>
                      <a:endParaRPr lang="en-US" sz="2800" dirty="0"/>
                    </a:p>
                  </a:txBody>
                  <a:tcPr/>
                </a:tc>
                <a:tc>
                  <a:txBody>
                    <a:bodyPr/>
                    <a:lstStyle/>
                    <a:p>
                      <a:r>
                        <a:rPr lang="en-US" sz="2800" kern="1200" dirty="0">
                          <a:solidFill>
                            <a:schemeClr val="dk1"/>
                          </a:solidFill>
                          <a:effectLst/>
                          <a:latin typeface="+mn-lt"/>
                          <a:ea typeface="+mn-ea"/>
                          <a:cs typeface="+mn-cs"/>
                        </a:rPr>
                        <a:t>9</a:t>
                      </a:r>
                      <a:r>
                        <a:rPr lang="tr-TR" sz="2800" kern="1200" dirty="0">
                          <a:solidFill>
                            <a:schemeClr val="dk1"/>
                          </a:solidFill>
                          <a:effectLst/>
                          <a:latin typeface="+mn-lt"/>
                          <a:ea typeface="+mn-ea"/>
                          <a:cs typeface="+mn-cs"/>
                        </a:rPr>
                        <a:t>9.61 ± 0.11</a:t>
                      </a:r>
                      <a:endParaRPr lang="en-US" sz="2800" dirty="0"/>
                    </a:p>
                  </a:txBody>
                  <a:tcPr/>
                </a:tc>
                <a:extLst>
                  <a:ext uri="{0D108BD9-81ED-4DB2-BD59-A6C34878D82A}">
                    <a16:rowId xmlns:a16="http://schemas.microsoft.com/office/drawing/2014/main" val="3123366635"/>
                  </a:ext>
                </a:extLst>
              </a:tr>
            </a:tbl>
          </a:graphicData>
        </a:graphic>
      </p:graphicFrame>
      <p:graphicFrame>
        <p:nvGraphicFramePr>
          <p:cNvPr id="55" name="Table 14">
            <a:extLst>
              <a:ext uri="{FF2B5EF4-FFF2-40B4-BE49-F238E27FC236}">
                <a16:creationId xmlns:a16="http://schemas.microsoft.com/office/drawing/2014/main" id="{1EBC4DBA-C6CC-4441-82C5-91664BC4BD9B}"/>
              </a:ext>
            </a:extLst>
          </p:cNvPr>
          <p:cNvGraphicFramePr>
            <a:graphicFrameLocks noGrp="1"/>
          </p:cNvGraphicFramePr>
          <p:nvPr>
            <p:extLst>
              <p:ext uri="{D42A27DB-BD31-4B8C-83A1-F6EECF244321}">
                <p14:modId xmlns:p14="http://schemas.microsoft.com/office/powerpoint/2010/main" val="1157848362"/>
              </p:ext>
            </p:extLst>
          </p:nvPr>
        </p:nvGraphicFramePr>
        <p:xfrm>
          <a:off x="33463135" y="10778451"/>
          <a:ext cx="8077200" cy="25908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1185490987"/>
                    </a:ext>
                  </a:extLst>
                </a:gridCol>
                <a:gridCol w="4038600">
                  <a:extLst>
                    <a:ext uri="{9D8B030D-6E8A-4147-A177-3AD203B41FA5}">
                      <a16:colId xmlns:a16="http://schemas.microsoft.com/office/drawing/2014/main" val="2380979076"/>
                    </a:ext>
                  </a:extLst>
                </a:gridCol>
              </a:tblGrid>
              <a:tr h="370840">
                <a:tc>
                  <a:txBody>
                    <a:bodyPr/>
                    <a:lstStyle/>
                    <a:p>
                      <a:r>
                        <a:rPr lang="tr-TR" sz="2800" dirty="0"/>
                        <a:t>Experiment Type</a:t>
                      </a:r>
                      <a:endParaRPr lang="en-US" sz="2800" dirty="0"/>
                    </a:p>
                  </a:txBody>
                  <a:tcPr/>
                </a:tc>
                <a:tc>
                  <a:txBody>
                    <a:bodyPr/>
                    <a:lstStyle/>
                    <a:p>
                      <a:r>
                        <a:rPr lang="tr-TR" sz="2800" dirty="0"/>
                        <a:t>Accuracy</a:t>
                      </a:r>
                      <a:endParaRPr lang="en-US" sz="2800" dirty="0"/>
                    </a:p>
                  </a:txBody>
                  <a:tcPr/>
                </a:tc>
                <a:extLst>
                  <a:ext uri="{0D108BD9-81ED-4DB2-BD59-A6C34878D82A}">
                    <a16:rowId xmlns:a16="http://schemas.microsoft.com/office/drawing/2014/main" val="4215554435"/>
                  </a:ext>
                </a:extLst>
              </a:tr>
              <a:tr h="370840">
                <a:tc>
                  <a:txBody>
                    <a:bodyPr/>
                    <a:lstStyle/>
                    <a:p>
                      <a:r>
                        <a:rPr lang="en-US" sz="2800" kern="1200" dirty="0">
                          <a:solidFill>
                            <a:schemeClr val="dk1"/>
                          </a:solidFill>
                          <a:effectLst/>
                          <a:latin typeface="+mn-lt"/>
                          <a:ea typeface="+mn-ea"/>
                          <a:cs typeface="+mn-cs"/>
                        </a:rPr>
                        <a:t>Train-Time Calibration</a:t>
                      </a:r>
                      <a:endParaRPr lang="en-US" sz="2800" dirty="0"/>
                    </a:p>
                  </a:txBody>
                  <a:tcPr/>
                </a:tc>
                <a:tc>
                  <a:txBody>
                    <a:bodyPr/>
                    <a:lstStyle/>
                    <a:p>
                      <a:r>
                        <a:rPr lang="en-US" sz="2800" kern="1200" dirty="0">
                          <a:solidFill>
                            <a:schemeClr val="dk1"/>
                          </a:solidFill>
                          <a:effectLst/>
                          <a:latin typeface="+mn-lt"/>
                          <a:ea typeface="+mn-ea"/>
                          <a:cs typeface="+mn-cs"/>
                        </a:rPr>
                        <a:t>9</a:t>
                      </a:r>
                      <a:r>
                        <a:rPr lang="tr-TR" sz="2800" kern="1200" dirty="0">
                          <a:solidFill>
                            <a:schemeClr val="dk1"/>
                          </a:solidFill>
                          <a:effectLst/>
                          <a:latin typeface="+mn-lt"/>
                          <a:ea typeface="+mn-ea"/>
                          <a:cs typeface="+mn-cs"/>
                        </a:rPr>
                        <a:t>2.99 ± 1.21</a:t>
                      </a:r>
                      <a:endParaRPr lang="en-US" sz="2800" dirty="0"/>
                    </a:p>
                  </a:txBody>
                  <a:tcPr/>
                </a:tc>
                <a:extLst>
                  <a:ext uri="{0D108BD9-81ED-4DB2-BD59-A6C34878D82A}">
                    <a16:rowId xmlns:a16="http://schemas.microsoft.com/office/drawing/2014/main" val="3136218873"/>
                  </a:ext>
                </a:extLst>
              </a:tr>
              <a:tr h="370840">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2800" kern="1200" dirty="0">
                          <a:solidFill>
                            <a:schemeClr val="dk1"/>
                          </a:solidFill>
                          <a:effectLst/>
                          <a:latin typeface="+mn-lt"/>
                          <a:ea typeface="+mn-ea"/>
                          <a:cs typeface="+mn-cs"/>
                        </a:rPr>
                        <a:t>T</a:t>
                      </a:r>
                      <a:r>
                        <a:rPr lang="tr-TR" sz="2800" kern="1200" dirty="0">
                          <a:solidFill>
                            <a:schemeClr val="dk1"/>
                          </a:solidFill>
                          <a:effectLst/>
                          <a:latin typeface="+mn-lt"/>
                          <a:ea typeface="+mn-ea"/>
                          <a:cs typeface="+mn-cs"/>
                        </a:rPr>
                        <a:t>est</a:t>
                      </a:r>
                      <a:r>
                        <a:rPr lang="en-US" sz="2800" kern="1200" dirty="0">
                          <a:solidFill>
                            <a:schemeClr val="dk1"/>
                          </a:solidFill>
                          <a:effectLst/>
                          <a:latin typeface="+mn-lt"/>
                          <a:ea typeface="+mn-ea"/>
                          <a:cs typeface="+mn-cs"/>
                        </a:rPr>
                        <a:t>-Time Calibration</a:t>
                      </a:r>
                      <a:endParaRPr lang="en-US" sz="2800" dirty="0"/>
                    </a:p>
                  </a:txBody>
                  <a:tcPr/>
                </a:tc>
                <a:tc>
                  <a:txBody>
                    <a:bodyPr/>
                    <a:lstStyle/>
                    <a:p>
                      <a:r>
                        <a:rPr lang="tr-TR" sz="2800" kern="1200" dirty="0">
                          <a:solidFill>
                            <a:schemeClr val="dk1"/>
                          </a:solidFill>
                          <a:effectLst/>
                          <a:latin typeface="+mn-lt"/>
                          <a:ea typeface="+mn-ea"/>
                          <a:cs typeface="+mn-cs"/>
                        </a:rPr>
                        <a:t>88.57 ± 2.79</a:t>
                      </a:r>
                      <a:endParaRPr lang="en-US" sz="2800" dirty="0"/>
                    </a:p>
                  </a:txBody>
                  <a:tcPr/>
                </a:tc>
                <a:extLst>
                  <a:ext uri="{0D108BD9-81ED-4DB2-BD59-A6C34878D82A}">
                    <a16:rowId xmlns:a16="http://schemas.microsoft.com/office/drawing/2014/main" val="979391119"/>
                  </a:ext>
                </a:extLst>
              </a:tr>
              <a:tr h="370840">
                <a:tc>
                  <a:txBody>
                    <a:bodyPr/>
                    <a:lstStyle/>
                    <a:p>
                      <a:r>
                        <a:rPr lang="tr-TR" sz="2800" dirty="0"/>
                        <a:t>No Calibraiton</a:t>
                      </a:r>
                      <a:endParaRPr lang="en-US" sz="2800" dirty="0"/>
                    </a:p>
                  </a:txBody>
                  <a:tcPr/>
                </a:tc>
                <a:tc>
                  <a:txBody>
                    <a:bodyPr/>
                    <a:lstStyle/>
                    <a:p>
                      <a:r>
                        <a:rPr lang="tr-TR" sz="2800" kern="1200" dirty="0">
                          <a:solidFill>
                            <a:schemeClr val="dk1"/>
                          </a:solidFill>
                          <a:effectLst/>
                          <a:latin typeface="+mn-lt"/>
                          <a:ea typeface="+mn-ea"/>
                          <a:cs typeface="+mn-cs"/>
                        </a:rPr>
                        <a:t>64.36 ± 2.09</a:t>
                      </a:r>
                      <a:endParaRPr lang="en-US" sz="2800" dirty="0"/>
                    </a:p>
                  </a:txBody>
                  <a:tcPr/>
                </a:tc>
                <a:extLst>
                  <a:ext uri="{0D108BD9-81ED-4DB2-BD59-A6C34878D82A}">
                    <a16:rowId xmlns:a16="http://schemas.microsoft.com/office/drawing/2014/main" val="9544038"/>
                  </a:ext>
                </a:extLst>
              </a:tr>
              <a:tr h="370840">
                <a:tc>
                  <a:txBody>
                    <a:bodyPr/>
                    <a:lstStyle/>
                    <a:p>
                      <a:r>
                        <a:rPr lang="tr-TR" sz="2800" dirty="0"/>
                        <a:t>Benchmark</a:t>
                      </a:r>
                      <a:endParaRPr lang="en-US" sz="2800" dirty="0"/>
                    </a:p>
                  </a:txBody>
                  <a:tcPr/>
                </a:tc>
                <a:tc>
                  <a:txBody>
                    <a:bodyPr/>
                    <a:lstStyle/>
                    <a:p>
                      <a:r>
                        <a:rPr lang="en-US" sz="2800" kern="1200" dirty="0">
                          <a:solidFill>
                            <a:schemeClr val="dk1"/>
                          </a:solidFill>
                          <a:effectLst/>
                          <a:latin typeface="+mn-lt"/>
                          <a:ea typeface="+mn-ea"/>
                          <a:cs typeface="+mn-cs"/>
                        </a:rPr>
                        <a:t>9</a:t>
                      </a:r>
                      <a:r>
                        <a:rPr lang="tr-TR" sz="2800" kern="1200" dirty="0">
                          <a:solidFill>
                            <a:schemeClr val="dk1"/>
                          </a:solidFill>
                          <a:effectLst/>
                          <a:latin typeface="+mn-lt"/>
                          <a:ea typeface="+mn-ea"/>
                          <a:cs typeface="+mn-cs"/>
                        </a:rPr>
                        <a:t>9.61 ± 0.11</a:t>
                      </a:r>
                      <a:endParaRPr lang="en-US" sz="2800" dirty="0"/>
                    </a:p>
                  </a:txBody>
                  <a:tcPr/>
                </a:tc>
                <a:extLst>
                  <a:ext uri="{0D108BD9-81ED-4DB2-BD59-A6C34878D82A}">
                    <a16:rowId xmlns:a16="http://schemas.microsoft.com/office/drawing/2014/main" val="3123366635"/>
                  </a:ext>
                </a:extLst>
              </a:tr>
            </a:tbl>
          </a:graphicData>
        </a:graphic>
      </p:graphicFrame>
      <p:pic>
        <p:nvPicPr>
          <p:cNvPr id="15" name="Picture 14">
            <a:extLst>
              <a:ext uri="{FF2B5EF4-FFF2-40B4-BE49-F238E27FC236}">
                <a16:creationId xmlns:a16="http://schemas.microsoft.com/office/drawing/2014/main" id="{F5F72D6F-7593-45C4-8922-4A46155433E1}"/>
              </a:ext>
            </a:extLst>
          </p:cNvPr>
          <p:cNvPicPr>
            <a:picLocks noChangeAspect="1"/>
          </p:cNvPicPr>
          <p:nvPr/>
        </p:nvPicPr>
        <p:blipFill>
          <a:blip r:embed="rId9"/>
          <a:stretch>
            <a:fillRect/>
          </a:stretch>
        </p:blipFill>
        <p:spPr>
          <a:xfrm>
            <a:off x="22833550" y="25462067"/>
            <a:ext cx="8366050" cy="2468880"/>
          </a:xfrm>
          <a:prstGeom prst="rect">
            <a:avLst/>
          </a:prstGeom>
        </p:spPr>
      </p:pic>
      <p:pic>
        <p:nvPicPr>
          <p:cNvPr id="19" name="Picture 18">
            <a:extLst>
              <a:ext uri="{FF2B5EF4-FFF2-40B4-BE49-F238E27FC236}">
                <a16:creationId xmlns:a16="http://schemas.microsoft.com/office/drawing/2014/main" id="{3063006F-C5EA-44B9-9920-E7E0822D51B0}"/>
              </a:ext>
            </a:extLst>
          </p:cNvPr>
          <p:cNvPicPr>
            <a:picLocks noChangeAspect="1"/>
          </p:cNvPicPr>
          <p:nvPr/>
        </p:nvPicPr>
        <p:blipFill rotWithShape="1">
          <a:blip r:embed="rId10"/>
          <a:srcRect b="9157"/>
          <a:stretch/>
        </p:blipFill>
        <p:spPr>
          <a:xfrm>
            <a:off x="22731240" y="28724306"/>
            <a:ext cx="8366760" cy="3203493"/>
          </a:xfrm>
          <a:prstGeom prst="rect">
            <a:avLst/>
          </a:prstGeom>
        </p:spPr>
      </p:pic>
      <p:sp>
        <p:nvSpPr>
          <p:cNvPr id="36" name="Freeform: Shape 35">
            <a:extLst>
              <a:ext uri="{FF2B5EF4-FFF2-40B4-BE49-F238E27FC236}">
                <a16:creationId xmlns:a16="http://schemas.microsoft.com/office/drawing/2014/main" id="{B7827A2A-336B-4C15-BBD8-04145ECEBB7A}"/>
              </a:ext>
            </a:extLst>
          </p:cNvPr>
          <p:cNvSpPr/>
          <p:nvPr/>
        </p:nvSpPr>
        <p:spPr>
          <a:xfrm>
            <a:off x="4619090" y="7833233"/>
            <a:ext cx="4051353" cy="4081572"/>
          </a:xfrm>
          <a:custGeom>
            <a:avLst/>
            <a:gdLst>
              <a:gd name="connsiteX0" fmla="*/ 302183 w 3058136"/>
              <a:gd name="connsiteY0" fmla="*/ 4872 h 3467179"/>
              <a:gd name="connsiteX1" fmla="*/ 3058083 w 3058136"/>
              <a:gd name="connsiteY1" fmla="*/ 3319572 h 3467179"/>
              <a:gd name="connsiteX2" fmla="*/ 378383 w 3058136"/>
              <a:gd name="connsiteY2" fmla="*/ 2595672 h 3467179"/>
              <a:gd name="connsiteX3" fmla="*/ 302183 w 3058136"/>
              <a:gd name="connsiteY3" fmla="*/ 4872 h 3467179"/>
            </a:gdLst>
            <a:ahLst/>
            <a:cxnLst>
              <a:cxn ang="0">
                <a:pos x="connsiteX0" y="connsiteY0"/>
              </a:cxn>
              <a:cxn ang="0">
                <a:pos x="connsiteX1" y="connsiteY1"/>
              </a:cxn>
              <a:cxn ang="0">
                <a:pos x="connsiteX2" y="connsiteY2"/>
              </a:cxn>
              <a:cxn ang="0">
                <a:pos x="connsiteX3" y="connsiteY3"/>
              </a:cxn>
            </a:cxnLst>
            <a:rect l="l" t="t" r="r" b="b"/>
            <a:pathLst>
              <a:path w="3058136" h="3467179">
                <a:moveTo>
                  <a:pt x="302183" y="4872"/>
                </a:moveTo>
                <a:cubicBezTo>
                  <a:pt x="748800" y="125522"/>
                  <a:pt x="3045383" y="2887772"/>
                  <a:pt x="3058083" y="3319572"/>
                </a:cubicBezTo>
                <a:cubicBezTo>
                  <a:pt x="3070783" y="3751372"/>
                  <a:pt x="833466" y="3152355"/>
                  <a:pt x="378383" y="2595672"/>
                </a:cubicBezTo>
                <a:cubicBezTo>
                  <a:pt x="-76700" y="2038989"/>
                  <a:pt x="-144434" y="-115778"/>
                  <a:pt x="302183" y="4872"/>
                </a:cubicBezTo>
                <a:close/>
              </a:path>
            </a:pathLst>
          </a:custGeom>
          <a:solidFill>
            <a:schemeClr val="accent2">
              <a:alpha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4890D3-C612-48D7-AE15-B8706DBD87BB}"/>
              </a:ext>
            </a:extLst>
          </p:cNvPr>
          <p:cNvSpPr/>
          <p:nvPr/>
        </p:nvSpPr>
        <p:spPr>
          <a:xfrm>
            <a:off x="5156543" y="7388733"/>
            <a:ext cx="5910093" cy="4657944"/>
          </a:xfrm>
          <a:custGeom>
            <a:avLst/>
            <a:gdLst>
              <a:gd name="connsiteX0" fmla="*/ 3615986 w 3736698"/>
              <a:gd name="connsiteY0" fmla="*/ 808364 h 2340966"/>
              <a:gd name="connsiteX1" fmla="*/ 9186 w 3736698"/>
              <a:gd name="connsiteY1" fmla="*/ 2332364 h 2340966"/>
              <a:gd name="connsiteX2" fmla="*/ 2612686 w 3736698"/>
              <a:gd name="connsiteY2" fmla="*/ 59064 h 2340966"/>
              <a:gd name="connsiteX3" fmla="*/ 3615986 w 3736698"/>
              <a:gd name="connsiteY3" fmla="*/ 808364 h 2340966"/>
            </a:gdLst>
            <a:ahLst/>
            <a:cxnLst>
              <a:cxn ang="0">
                <a:pos x="connsiteX0" y="connsiteY0"/>
              </a:cxn>
              <a:cxn ang="0">
                <a:pos x="connsiteX1" y="connsiteY1"/>
              </a:cxn>
              <a:cxn ang="0">
                <a:pos x="connsiteX2" y="connsiteY2"/>
              </a:cxn>
              <a:cxn ang="0">
                <a:pos x="connsiteX3" y="connsiteY3"/>
              </a:cxn>
            </a:cxnLst>
            <a:rect l="l" t="t" r="r" b="b"/>
            <a:pathLst>
              <a:path w="3736698" h="2340966">
                <a:moveTo>
                  <a:pt x="3615986" y="808364"/>
                </a:moveTo>
                <a:cubicBezTo>
                  <a:pt x="3182069" y="1187247"/>
                  <a:pt x="176403" y="2457247"/>
                  <a:pt x="9186" y="2332364"/>
                </a:cubicBezTo>
                <a:cubicBezTo>
                  <a:pt x="-158031" y="2207481"/>
                  <a:pt x="2005203" y="313064"/>
                  <a:pt x="2612686" y="59064"/>
                </a:cubicBezTo>
                <a:cubicBezTo>
                  <a:pt x="3220169" y="-194936"/>
                  <a:pt x="4049903" y="429481"/>
                  <a:pt x="3615986" y="808364"/>
                </a:cubicBezTo>
                <a:close/>
              </a:path>
            </a:pathLst>
          </a:cu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tar: 5 Points 37">
            <a:extLst>
              <a:ext uri="{FF2B5EF4-FFF2-40B4-BE49-F238E27FC236}">
                <a16:creationId xmlns:a16="http://schemas.microsoft.com/office/drawing/2014/main" id="{84E11ABD-6FAB-4D6F-A4FE-228749F0F6F7}"/>
              </a:ext>
            </a:extLst>
          </p:cNvPr>
          <p:cNvSpPr/>
          <p:nvPr/>
        </p:nvSpPr>
        <p:spPr>
          <a:xfrm>
            <a:off x="8510130" y="9374805"/>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5 Points 41">
            <a:extLst>
              <a:ext uri="{FF2B5EF4-FFF2-40B4-BE49-F238E27FC236}">
                <a16:creationId xmlns:a16="http://schemas.microsoft.com/office/drawing/2014/main" id="{537CE16A-AED8-4839-90F0-722EB58324C4}"/>
              </a:ext>
            </a:extLst>
          </p:cNvPr>
          <p:cNvSpPr/>
          <p:nvPr/>
        </p:nvSpPr>
        <p:spPr>
          <a:xfrm>
            <a:off x="9321558" y="7594318"/>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B1AF075B-9DBB-4F0F-A778-2CDA86E7021E}"/>
              </a:ext>
            </a:extLst>
          </p:cNvPr>
          <p:cNvSpPr/>
          <p:nvPr/>
        </p:nvSpPr>
        <p:spPr>
          <a:xfrm>
            <a:off x="6251305" y="10339164"/>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tar: 5 Points 44">
            <a:extLst>
              <a:ext uri="{FF2B5EF4-FFF2-40B4-BE49-F238E27FC236}">
                <a16:creationId xmlns:a16="http://schemas.microsoft.com/office/drawing/2014/main" id="{B0D37EA6-8362-4416-8BE0-3AA13538AD56}"/>
              </a:ext>
            </a:extLst>
          </p:cNvPr>
          <p:cNvSpPr/>
          <p:nvPr/>
        </p:nvSpPr>
        <p:spPr>
          <a:xfrm>
            <a:off x="7676457" y="9754914"/>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8810BA1F-8628-452C-B3A7-D184BDF188F0}"/>
              </a:ext>
            </a:extLst>
          </p:cNvPr>
          <p:cNvSpPr/>
          <p:nvPr/>
        </p:nvSpPr>
        <p:spPr>
          <a:xfrm>
            <a:off x="9705222" y="8943576"/>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r: 5 Points 46">
            <a:extLst>
              <a:ext uri="{FF2B5EF4-FFF2-40B4-BE49-F238E27FC236}">
                <a16:creationId xmlns:a16="http://schemas.microsoft.com/office/drawing/2014/main" id="{92080D73-AB76-40B8-985E-0FDB3107E331}"/>
              </a:ext>
            </a:extLst>
          </p:cNvPr>
          <p:cNvSpPr/>
          <p:nvPr/>
        </p:nvSpPr>
        <p:spPr>
          <a:xfrm>
            <a:off x="10269543" y="8158225"/>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62BDBA4D-3590-468D-BD01-07FCC0ACEF36}"/>
              </a:ext>
            </a:extLst>
          </p:cNvPr>
          <p:cNvSpPr/>
          <p:nvPr/>
        </p:nvSpPr>
        <p:spPr>
          <a:xfrm>
            <a:off x="7790355" y="9115026"/>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87E29F77-BA0E-4945-B265-725BD6FD819F}"/>
              </a:ext>
            </a:extLst>
          </p:cNvPr>
          <p:cNvSpPr/>
          <p:nvPr/>
        </p:nvSpPr>
        <p:spPr>
          <a:xfrm>
            <a:off x="9090023" y="9153174"/>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291FC708-2770-4C2A-957D-4D796D415A46}"/>
              </a:ext>
            </a:extLst>
          </p:cNvPr>
          <p:cNvSpPr/>
          <p:nvPr/>
        </p:nvSpPr>
        <p:spPr>
          <a:xfrm>
            <a:off x="9498101" y="8399861"/>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67C54146-C170-493F-92E8-1DABAA5DC0F1}"/>
              </a:ext>
            </a:extLst>
          </p:cNvPr>
          <p:cNvSpPr/>
          <p:nvPr/>
        </p:nvSpPr>
        <p:spPr>
          <a:xfrm>
            <a:off x="8351048" y="8461883"/>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8BE3A901-464B-4355-9B77-09C522DA286D}"/>
              </a:ext>
            </a:extLst>
          </p:cNvPr>
          <p:cNvSpPr/>
          <p:nvPr/>
        </p:nvSpPr>
        <p:spPr>
          <a:xfrm>
            <a:off x="5527854" y="11414750"/>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81A45565-76B1-4A29-B10C-78403DC258B0}"/>
              </a:ext>
            </a:extLst>
          </p:cNvPr>
          <p:cNvSpPr/>
          <p:nvPr/>
        </p:nvSpPr>
        <p:spPr>
          <a:xfrm>
            <a:off x="5783680" y="10967814"/>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812EA927-92FC-4946-9B7B-2B8035970FF3}"/>
              </a:ext>
            </a:extLst>
          </p:cNvPr>
          <p:cNvSpPr/>
          <p:nvPr/>
        </p:nvSpPr>
        <p:spPr>
          <a:xfrm>
            <a:off x="6283579" y="11106484"/>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4B268CE7-C36E-43F1-B5E6-A3601C76D658}"/>
              </a:ext>
            </a:extLst>
          </p:cNvPr>
          <p:cNvSpPr/>
          <p:nvPr/>
        </p:nvSpPr>
        <p:spPr>
          <a:xfrm>
            <a:off x="6666643" y="10682064"/>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1A3C9700-260D-4985-8DCF-813BBE6848EC}"/>
              </a:ext>
            </a:extLst>
          </p:cNvPr>
          <p:cNvSpPr/>
          <p:nvPr/>
        </p:nvSpPr>
        <p:spPr>
          <a:xfrm>
            <a:off x="6833613" y="9901629"/>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546795C0-EC9A-4472-850D-B75DE939C74D}"/>
              </a:ext>
            </a:extLst>
          </p:cNvPr>
          <p:cNvSpPr/>
          <p:nvPr/>
        </p:nvSpPr>
        <p:spPr>
          <a:xfrm>
            <a:off x="7204276" y="10576027"/>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3ECBF01-43BD-427C-90ED-4B73E2393E5A}"/>
              </a:ext>
            </a:extLst>
          </p:cNvPr>
          <p:cNvSpPr/>
          <p:nvPr/>
        </p:nvSpPr>
        <p:spPr>
          <a:xfrm>
            <a:off x="7384287" y="9153174"/>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68989C94-BD67-4091-944B-26E4B73CFE88}"/>
              </a:ext>
            </a:extLst>
          </p:cNvPr>
          <p:cNvSpPr/>
          <p:nvPr/>
        </p:nvSpPr>
        <p:spPr>
          <a:xfrm>
            <a:off x="4461479" y="8356453"/>
            <a:ext cx="3228188" cy="3699492"/>
          </a:xfrm>
          <a:custGeom>
            <a:avLst/>
            <a:gdLst>
              <a:gd name="connsiteX0" fmla="*/ 0 w 2038350"/>
              <a:gd name="connsiteY0" fmla="*/ 38654 h 4077254"/>
              <a:gd name="connsiteX1" fmla="*/ 1638300 w 2038350"/>
              <a:gd name="connsiteY1" fmla="*/ 581579 h 4077254"/>
              <a:gd name="connsiteX2" fmla="*/ 2038350 w 2038350"/>
              <a:gd name="connsiteY2" fmla="*/ 4077254 h 4077254"/>
            </a:gdLst>
            <a:ahLst/>
            <a:cxnLst>
              <a:cxn ang="0">
                <a:pos x="connsiteX0" y="connsiteY0"/>
              </a:cxn>
              <a:cxn ang="0">
                <a:pos x="connsiteX1" y="connsiteY1"/>
              </a:cxn>
              <a:cxn ang="0">
                <a:pos x="connsiteX2" y="connsiteY2"/>
              </a:cxn>
            </a:cxnLst>
            <a:rect l="l" t="t" r="r" b="b"/>
            <a:pathLst>
              <a:path w="2038350" h="4077254">
                <a:moveTo>
                  <a:pt x="0" y="38654"/>
                </a:moveTo>
                <a:cubicBezTo>
                  <a:pt x="649287" y="-26434"/>
                  <a:pt x="1298575" y="-91521"/>
                  <a:pt x="1638300" y="581579"/>
                </a:cubicBezTo>
                <a:cubicBezTo>
                  <a:pt x="1978025" y="1254679"/>
                  <a:pt x="1978025" y="3451779"/>
                  <a:pt x="2038350" y="4077254"/>
                </a:cubicBezTo>
              </a:path>
            </a:pathLst>
          </a:custGeom>
          <a:ln w="22225">
            <a:prstDash val="dashDot"/>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2" name="Star: 5 Points 61">
            <a:extLst>
              <a:ext uri="{FF2B5EF4-FFF2-40B4-BE49-F238E27FC236}">
                <a16:creationId xmlns:a16="http://schemas.microsoft.com/office/drawing/2014/main" id="{AE520A9A-0DF1-4230-BE93-8C40870A935F}"/>
              </a:ext>
            </a:extLst>
          </p:cNvPr>
          <p:cNvSpPr/>
          <p:nvPr/>
        </p:nvSpPr>
        <p:spPr>
          <a:xfrm>
            <a:off x="6194622" y="9188321"/>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86A4A326-62EF-4945-B873-D06A9CC0E7E8}"/>
              </a:ext>
            </a:extLst>
          </p:cNvPr>
          <p:cNvSpPr/>
          <p:nvPr/>
        </p:nvSpPr>
        <p:spPr>
          <a:xfrm>
            <a:off x="4656305" y="8784472"/>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ar: 5 Points 63">
            <a:extLst>
              <a:ext uri="{FF2B5EF4-FFF2-40B4-BE49-F238E27FC236}">
                <a16:creationId xmlns:a16="http://schemas.microsoft.com/office/drawing/2014/main" id="{AE2DDFA8-E16F-4631-9C5D-9DD6F678568F}"/>
              </a:ext>
            </a:extLst>
          </p:cNvPr>
          <p:cNvSpPr/>
          <p:nvPr/>
        </p:nvSpPr>
        <p:spPr>
          <a:xfrm>
            <a:off x="5049704" y="8399861"/>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r: 5 Points 64">
            <a:extLst>
              <a:ext uri="{FF2B5EF4-FFF2-40B4-BE49-F238E27FC236}">
                <a16:creationId xmlns:a16="http://schemas.microsoft.com/office/drawing/2014/main" id="{5B1622CA-2929-4286-86A5-BC86D2E2CF25}"/>
              </a:ext>
            </a:extLst>
          </p:cNvPr>
          <p:cNvSpPr/>
          <p:nvPr/>
        </p:nvSpPr>
        <p:spPr>
          <a:xfrm>
            <a:off x="4775276" y="7894616"/>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tar: 5 Points 65">
            <a:extLst>
              <a:ext uri="{FF2B5EF4-FFF2-40B4-BE49-F238E27FC236}">
                <a16:creationId xmlns:a16="http://schemas.microsoft.com/office/drawing/2014/main" id="{AC953DC3-22E8-413F-A5D4-3C2864A0927B}"/>
              </a:ext>
            </a:extLst>
          </p:cNvPr>
          <p:cNvSpPr/>
          <p:nvPr/>
        </p:nvSpPr>
        <p:spPr>
          <a:xfrm>
            <a:off x="5048578" y="9319552"/>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tar: 5 Points 66">
            <a:extLst>
              <a:ext uri="{FF2B5EF4-FFF2-40B4-BE49-F238E27FC236}">
                <a16:creationId xmlns:a16="http://schemas.microsoft.com/office/drawing/2014/main" id="{7468405E-2ED6-4A09-9C83-A77141B558EF}"/>
              </a:ext>
            </a:extLst>
          </p:cNvPr>
          <p:cNvSpPr/>
          <p:nvPr/>
        </p:nvSpPr>
        <p:spPr>
          <a:xfrm>
            <a:off x="5595288" y="8727559"/>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tar: 5 Points 67">
            <a:extLst>
              <a:ext uri="{FF2B5EF4-FFF2-40B4-BE49-F238E27FC236}">
                <a16:creationId xmlns:a16="http://schemas.microsoft.com/office/drawing/2014/main" id="{6A4C2CED-D23B-437E-9DC4-11A438F8FF03}"/>
              </a:ext>
            </a:extLst>
          </p:cNvPr>
          <p:cNvSpPr/>
          <p:nvPr/>
        </p:nvSpPr>
        <p:spPr>
          <a:xfrm>
            <a:off x="5683925" y="9480638"/>
            <a:ext cx="382761" cy="342900"/>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160703C5-5860-4243-80AA-7DECEA042365}"/>
              </a:ext>
            </a:extLst>
          </p:cNvPr>
          <p:cNvSpPr/>
          <p:nvPr/>
        </p:nvSpPr>
        <p:spPr>
          <a:xfrm>
            <a:off x="7897426" y="11216589"/>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87500C8E-F625-4C76-97DF-4D66CF4617DF}"/>
              </a:ext>
            </a:extLst>
          </p:cNvPr>
          <p:cNvSpPr/>
          <p:nvPr/>
        </p:nvSpPr>
        <p:spPr>
          <a:xfrm>
            <a:off x="6973729" y="11170825"/>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F8D53AB2-E155-49FC-A0F2-95651C0F7A60}"/>
              </a:ext>
            </a:extLst>
          </p:cNvPr>
          <p:cNvSpPr/>
          <p:nvPr/>
        </p:nvSpPr>
        <p:spPr>
          <a:xfrm>
            <a:off x="4805617" y="9693799"/>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C322701A-7451-413D-9CAF-B380FBB51DE4}"/>
              </a:ext>
            </a:extLst>
          </p:cNvPr>
          <p:cNvSpPr/>
          <p:nvPr/>
        </p:nvSpPr>
        <p:spPr>
          <a:xfrm>
            <a:off x="5493987" y="9825914"/>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15994103-8417-4B95-9958-A76458F83463}"/>
              </a:ext>
            </a:extLst>
          </p:cNvPr>
          <p:cNvSpPr/>
          <p:nvPr/>
        </p:nvSpPr>
        <p:spPr>
          <a:xfrm>
            <a:off x="6245202" y="9681751"/>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54789D83-FD66-4766-B852-125E6E6D398E}"/>
              </a:ext>
            </a:extLst>
          </p:cNvPr>
          <p:cNvSpPr/>
          <p:nvPr/>
        </p:nvSpPr>
        <p:spPr>
          <a:xfrm>
            <a:off x="5652828" y="10460935"/>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2273F502-CF5F-41C3-BE05-23401E3BD8F5}"/>
              </a:ext>
            </a:extLst>
          </p:cNvPr>
          <p:cNvSpPr/>
          <p:nvPr/>
        </p:nvSpPr>
        <p:spPr>
          <a:xfrm>
            <a:off x="5083412" y="10291976"/>
            <a:ext cx="255826" cy="3429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BA558A6-97D0-42B8-A0F7-E39F26808895}"/>
              </a:ext>
            </a:extLst>
          </p:cNvPr>
          <p:cNvSpPr txBox="1"/>
          <p:nvPr/>
        </p:nvSpPr>
        <p:spPr>
          <a:xfrm>
            <a:off x="5998869" y="7944902"/>
            <a:ext cx="1988772" cy="954107"/>
          </a:xfrm>
          <a:prstGeom prst="rect">
            <a:avLst/>
          </a:prstGeom>
          <a:noFill/>
        </p:spPr>
        <p:txBody>
          <a:bodyPr wrap="square" rtlCol="0">
            <a:spAutoFit/>
          </a:bodyPr>
          <a:lstStyle/>
          <a:p>
            <a:r>
              <a:rPr lang="tr-TR" sz="2800" dirty="0"/>
              <a:t>decision boundary</a:t>
            </a:r>
            <a:endParaRPr lang="en-US" sz="2800" dirty="0"/>
          </a:p>
        </p:txBody>
      </p:sp>
      <p:sp>
        <p:nvSpPr>
          <p:cNvPr id="77" name="TextBox 76">
            <a:extLst>
              <a:ext uri="{FF2B5EF4-FFF2-40B4-BE49-F238E27FC236}">
                <a16:creationId xmlns:a16="http://schemas.microsoft.com/office/drawing/2014/main" id="{BF125ACA-4E45-4DCD-9395-CCAD9C825D55}"/>
              </a:ext>
            </a:extLst>
          </p:cNvPr>
          <p:cNvSpPr txBox="1"/>
          <p:nvPr/>
        </p:nvSpPr>
        <p:spPr>
          <a:xfrm>
            <a:off x="9275157" y="10031785"/>
            <a:ext cx="1988772" cy="523220"/>
          </a:xfrm>
          <a:prstGeom prst="rect">
            <a:avLst/>
          </a:prstGeom>
          <a:noFill/>
        </p:spPr>
        <p:txBody>
          <a:bodyPr wrap="square" rtlCol="0">
            <a:spAutoFit/>
          </a:bodyPr>
          <a:lstStyle/>
          <a:p>
            <a:r>
              <a:rPr lang="tr-TR" sz="2800" dirty="0"/>
              <a:t>P</a:t>
            </a:r>
            <a:r>
              <a:rPr lang="tr-TR" sz="2800" baseline="-25000" dirty="0"/>
              <a:t>train</a:t>
            </a:r>
            <a:endParaRPr lang="en-US" sz="2800" dirty="0"/>
          </a:p>
        </p:txBody>
      </p:sp>
      <p:sp>
        <p:nvSpPr>
          <p:cNvPr id="79" name="TextBox 78">
            <a:extLst>
              <a:ext uri="{FF2B5EF4-FFF2-40B4-BE49-F238E27FC236}">
                <a16:creationId xmlns:a16="http://schemas.microsoft.com/office/drawing/2014/main" id="{A5E5A9D9-6BA8-4667-A820-E4742B8965E1}"/>
              </a:ext>
            </a:extLst>
          </p:cNvPr>
          <p:cNvSpPr txBox="1"/>
          <p:nvPr/>
        </p:nvSpPr>
        <p:spPr>
          <a:xfrm>
            <a:off x="5318417" y="7543822"/>
            <a:ext cx="1988772" cy="523220"/>
          </a:xfrm>
          <a:prstGeom prst="rect">
            <a:avLst/>
          </a:prstGeom>
          <a:noFill/>
        </p:spPr>
        <p:txBody>
          <a:bodyPr wrap="square" rtlCol="0">
            <a:spAutoFit/>
          </a:bodyPr>
          <a:lstStyle/>
          <a:p>
            <a:r>
              <a:rPr lang="tr-TR" sz="2800" dirty="0"/>
              <a:t>P</a:t>
            </a:r>
            <a:r>
              <a:rPr lang="tr-TR" sz="2800" baseline="-25000" dirty="0"/>
              <a:t>test</a:t>
            </a:r>
            <a:endParaRPr lang="en-US" sz="2800" baseline="-25000" dirty="0"/>
          </a:p>
        </p:txBody>
      </p:sp>
    </p:spTree>
  </p:cSld>
  <p:clrMapOvr>
    <a:masterClrMapping/>
  </p:clrMapOvr>
</p:sld>
</file>

<file path=ppt/theme/theme1.xml><?xml version="1.0" encoding="utf-8"?>
<a:theme xmlns:a="http://schemas.openxmlformats.org/drawingml/2006/main" name="Office Theme">
  <a:themeElements>
    <a:clrScheme name="Custom 3">
      <a:dk1>
        <a:srgbClr val="131F33"/>
      </a:dk1>
      <a:lt1>
        <a:srgbClr val="FFFFFF"/>
      </a:lt1>
      <a:dk2>
        <a:srgbClr val="DC4D3A"/>
      </a:dk2>
      <a:lt2>
        <a:srgbClr val="FAFAFA"/>
      </a:lt2>
      <a:accent1>
        <a:srgbClr val="131F33"/>
      </a:accent1>
      <a:accent2>
        <a:srgbClr val="DB4C3A"/>
      </a:accent2>
      <a:accent3>
        <a:srgbClr val="555555"/>
      </a:accent3>
      <a:accent4>
        <a:srgbClr val="888888"/>
      </a:accent4>
      <a:accent5>
        <a:srgbClr val="3D64A7"/>
      </a:accent5>
      <a:accent6>
        <a:srgbClr val="B23E2F"/>
      </a:accent6>
      <a:hlink>
        <a:srgbClr val="666666"/>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410CA1B-542D-3244-B814-5E899E0E5892}" vid="{0D1DA440-3E1F-1243-A175-747014F56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A1205D484EAB4E9CBB7A44A8EF61DD" ma:contentTypeVersion="2" ma:contentTypeDescription="Create a new document." ma:contentTypeScope="" ma:versionID="b361e317a73493050c87e19339c1a004">
  <xsd:schema xmlns:xsd="http://www.w3.org/2001/XMLSchema" xmlns:xs="http://www.w3.org/2001/XMLSchema" xmlns:p="http://schemas.microsoft.com/office/2006/metadata/properties" xmlns:ns3="793172a3-ddfd-42a7-884d-b81cdc87bff8" targetNamespace="http://schemas.microsoft.com/office/2006/metadata/properties" ma:root="true" ma:fieldsID="6c149e41207f4fa50e6ae0742f110811" ns3:_="">
    <xsd:import namespace="793172a3-ddfd-42a7-884d-b81cdc87bff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172a3-ddfd-42a7-884d-b81cdc87b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20862A-C5B3-409E-A274-DEB2F4DD9BDB}">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793172a3-ddfd-42a7-884d-b81cdc87bff8"/>
    <ds:schemaRef ds:uri="http://purl.org/dc/dcmitype/"/>
  </ds:schemaRefs>
</ds:datastoreItem>
</file>

<file path=customXml/itemProps2.xml><?xml version="1.0" encoding="utf-8"?>
<ds:datastoreItem xmlns:ds="http://schemas.openxmlformats.org/officeDocument/2006/customXml" ds:itemID="{E70080A3-B2BF-4033-8490-AB4B5F424FE1}">
  <ds:schemaRefs>
    <ds:schemaRef ds:uri="http://schemas.microsoft.com/sharepoint/v3/contenttype/forms"/>
  </ds:schemaRefs>
</ds:datastoreItem>
</file>

<file path=customXml/itemProps3.xml><?xml version="1.0" encoding="utf-8"?>
<ds:datastoreItem xmlns:ds="http://schemas.openxmlformats.org/officeDocument/2006/customXml" ds:itemID="{8B1F04A7-CE25-4729-B179-67CBAECFE4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172a3-ddfd-42a7-884d-b81cdc87bf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Research_poster_template</Template>
  <TotalTime>2688</TotalTime>
  <Words>1259</Words>
  <Application>Microsoft Office PowerPoint</Application>
  <PresentationFormat>Custom</PresentationFormat>
  <Paragraphs>166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Cambria Math</vt:lpstr>
      <vt:lpstr>Georgia</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Soylu, Ufuk</dc:creator>
  <cp:keywords/>
  <dc:description/>
  <cp:lastModifiedBy>Soylu, Ufuk</cp:lastModifiedBy>
  <cp:revision>89</cp:revision>
  <cp:lastPrinted>2009-06-18T18:06:01Z</cp:lastPrinted>
  <dcterms:created xsi:type="dcterms:W3CDTF">2022-07-06T20:26:56Z</dcterms:created>
  <dcterms:modified xsi:type="dcterms:W3CDTF">2022-08-21T14:51:24Z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0x010100E2A1205D484EAB4E9CBB7A44A8EF61DD</vt:lpwstr>
  </property>
</Properties>
</file>